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498" r:id="rId3"/>
    <p:sldId id="382" r:id="rId4"/>
    <p:sldId id="512" r:id="rId5"/>
    <p:sldId id="516" r:id="rId6"/>
    <p:sldId id="514" r:id="rId7"/>
    <p:sldId id="509" r:id="rId8"/>
    <p:sldId id="517" r:id="rId9"/>
    <p:sldId id="518" r:id="rId10"/>
    <p:sldId id="374" r:id="rId11"/>
    <p:sldId id="414" r:id="rId12"/>
    <p:sldId id="464" r:id="rId13"/>
    <p:sldId id="465" r:id="rId14"/>
    <p:sldId id="466" r:id="rId15"/>
    <p:sldId id="4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1AE59-09EB-8C45-AE9E-A7E6670D169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82ECC-DBD5-BA4F-A776-78C0320357C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8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56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VAW</a:t>
            </a:r>
            <a:r>
              <a:rPr lang="it-IT" b="0" baseline="0" dirty="0" smtClean="0"/>
              <a:t> </a:t>
            </a:r>
            <a:r>
              <a:rPr lang="it-IT" b="0" baseline="0" dirty="0" smtClean="0">
                <a:sym typeface="Wingdings"/>
              </a:rPr>
              <a:t> </a:t>
            </a:r>
            <a:r>
              <a:rPr lang="it-IT" sz="1200" i="1" dirty="0" smtClean="0">
                <a:latin typeface="+mn-lt"/>
                <a:cs typeface="Calibri"/>
              </a:rPr>
              <a:t>“Qualunque </a:t>
            </a:r>
            <a:r>
              <a:rPr lang="it-IT" sz="1200" b="1" i="1" dirty="0" smtClean="0">
                <a:latin typeface="+mn-lt"/>
                <a:cs typeface="Calibri"/>
              </a:rPr>
              <a:t>atto di violenza sessista </a:t>
            </a:r>
            <a:r>
              <a:rPr lang="it-IT" sz="1200" i="1" dirty="0" smtClean="0">
                <a:latin typeface="+mn-lt"/>
                <a:cs typeface="Calibri"/>
              </a:rPr>
              <a:t>che produca, o possa produrre, </a:t>
            </a:r>
            <a:r>
              <a:rPr lang="it-IT" sz="1200" b="1" i="1" dirty="0" smtClean="0">
                <a:latin typeface="+mn-lt"/>
                <a:cs typeface="Calibri"/>
              </a:rPr>
              <a:t>danni o sofferenze </a:t>
            </a:r>
            <a:r>
              <a:rPr lang="it-IT" sz="1200" i="1" dirty="0" smtClean="0">
                <a:latin typeface="+mn-lt"/>
                <a:cs typeface="Calibri"/>
              </a:rPr>
              <a:t>fisiche, sessuali o psicologiche, ivi compresa la minaccia di tali atti, la coercizione o privazione arbitraria della libertà, sia nella vita pubblica che nella vita privata”</a:t>
            </a:r>
            <a:r>
              <a:rPr lang="it-IT" sz="1200" i="0" baseline="0" dirty="0" smtClean="0">
                <a:latin typeface="+mn-lt"/>
                <a:cs typeface="Calibri"/>
              </a:rPr>
              <a:t> (ONU, 1993).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baseline="0" dirty="0" smtClean="0">
                <a:solidFill>
                  <a:srgbClr val="000000"/>
                </a:solidFill>
                <a:latin typeface="+mn-lt"/>
                <a:cs typeface="Calibri"/>
                <a:sym typeface="Wingdings"/>
              </a:rPr>
              <a:t> </a:t>
            </a:r>
            <a:r>
              <a:rPr lang="it-IT" sz="1200" dirty="0" smtClean="0">
                <a:solidFill>
                  <a:srgbClr val="000000"/>
                </a:solidFill>
                <a:latin typeface="+mn-lt"/>
                <a:cs typeface="Calibri"/>
              </a:rPr>
              <a:t>Un “</a:t>
            </a:r>
            <a:r>
              <a:rPr lang="it-IT" sz="1200" b="1" i="1" dirty="0" smtClean="0">
                <a:solidFill>
                  <a:srgbClr val="000000"/>
                </a:solidFill>
                <a:latin typeface="+mn-lt"/>
                <a:cs typeface="Calibri"/>
              </a:rPr>
              <a:t>problema globale di salute pubblica</a:t>
            </a:r>
            <a:r>
              <a:rPr lang="it-IT" sz="1200" dirty="0" smtClean="0">
                <a:solidFill>
                  <a:srgbClr val="000000"/>
                </a:solidFill>
                <a:latin typeface="+mn-lt"/>
                <a:cs typeface="Calibri"/>
              </a:rPr>
              <a:t>”</a:t>
            </a:r>
            <a:r>
              <a:rPr lang="it-IT" sz="1200" baseline="0" dirty="0" smtClean="0">
                <a:solidFill>
                  <a:srgbClr val="000000"/>
                </a:solidFill>
                <a:latin typeface="+mn-lt"/>
                <a:cs typeface="Calibri"/>
              </a:rPr>
              <a:t> (OMS, 2002).</a:t>
            </a:r>
            <a:endParaRPr lang="it-IT" sz="1200" dirty="0" smtClean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93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</a:t>
            </a:r>
            <a:r>
              <a:rPr lang="it-IT" baseline="0" dirty="0" smtClean="0"/>
              <a:t> struttura del convegno di oggi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56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dirty="0" smtClean="0">
                <a:solidFill>
                  <a:srgbClr val="000000"/>
                </a:solidFill>
                <a:cs typeface="Calibri"/>
              </a:rPr>
              <a:t>“</a:t>
            </a:r>
            <a:r>
              <a:rPr lang="it-IT" sz="1200" b="1" i="1" dirty="0" smtClean="0">
                <a:solidFill>
                  <a:srgbClr val="000000"/>
                </a:solidFill>
                <a:cs typeface="Calibri"/>
              </a:rPr>
              <a:t>DISPOSIZIONI URGENTI IN MATERIA DI SICUREZZA E PER IL CONTRASTO DELLA VIOLENZA DI GENERE</a:t>
            </a:r>
            <a:r>
              <a:rPr lang="it-IT" sz="1200" b="1" dirty="0" smtClean="0">
                <a:solidFill>
                  <a:srgbClr val="000000"/>
                </a:solidFill>
                <a:cs typeface="Calibri"/>
              </a:rPr>
              <a:t>”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dirty="0" smtClean="0">
                <a:solidFill>
                  <a:srgbClr val="000000"/>
                </a:solidFill>
                <a:cs typeface="Calibri"/>
              </a:rPr>
              <a:t>“</a:t>
            </a:r>
            <a:r>
              <a:rPr lang="it-IT" sz="1200" b="1" i="1" dirty="0" smtClean="0">
                <a:solidFill>
                  <a:srgbClr val="000000"/>
                </a:solidFill>
                <a:cs typeface="Calibri"/>
              </a:rPr>
              <a:t>DISPOSIZIONI URGENTI IN MATERIA DI SICUREZZA E PER IL CONTRASTO DELLA VIOLENZA DI GENERE</a:t>
            </a:r>
            <a:r>
              <a:rPr lang="it-IT" sz="1200" b="1" dirty="0" smtClean="0">
                <a:solidFill>
                  <a:srgbClr val="000000"/>
                </a:solidFill>
                <a:cs typeface="Calibri"/>
              </a:rPr>
              <a:t>”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AZIONE</a:t>
            </a:r>
            <a:r>
              <a:rPr lang="it-IT" baseline="0" dirty="0" smtClean="0"/>
              <a:t> 1.1 e 2 </a:t>
            </a:r>
            <a:r>
              <a:rPr lang="it-IT" baseline="0" dirty="0" smtClean="0">
                <a:sym typeface="Wingdings"/>
              </a:rPr>
              <a:t> Formazione  2 INCONTRI DA 4 ORE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AZIONE</a:t>
            </a:r>
            <a:r>
              <a:rPr lang="it-IT" baseline="0" dirty="0" smtClean="0"/>
              <a:t> 3.1 e 2 </a:t>
            </a:r>
            <a:r>
              <a:rPr lang="it-IT" baseline="0" dirty="0" smtClean="0">
                <a:sym typeface="Wingdings"/>
              </a:rPr>
              <a:t> Laboratori per produrre materiali di sensibilizzazione sul tema  2 INCONTRI DA 3 ORE.</a:t>
            </a:r>
          </a:p>
          <a:p>
            <a:endParaRPr lang="it-IT" baseline="0" dirty="0" smtClean="0">
              <a:sym typeface="Wingdings"/>
            </a:endParaRPr>
          </a:p>
          <a:p>
            <a:r>
              <a:rPr lang="it-IT" b="1" baseline="0" dirty="0" smtClean="0">
                <a:sym typeface="Wingdings"/>
              </a:rPr>
              <a:t>TOTALE ORE = 8 ore</a:t>
            </a:r>
            <a:r>
              <a:rPr lang="it-IT" baseline="0" dirty="0" smtClean="0">
                <a:sym typeface="Wingdings"/>
              </a:rPr>
              <a:t> per Docenti (per classe)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dirty="0" smtClean="0">
                <a:solidFill>
                  <a:srgbClr val="000000"/>
                </a:solidFill>
                <a:cs typeface="Calibri"/>
              </a:rPr>
              <a:t>“</a:t>
            </a:r>
            <a:r>
              <a:rPr lang="it-IT" sz="1200" b="1" i="1" dirty="0" smtClean="0">
                <a:solidFill>
                  <a:srgbClr val="000000"/>
                </a:solidFill>
                <a:cs typeface="Calibri"/>
              </a:rPr>
              <a:t>DISPOSIZIONI URGENTI IN MATERIA DI SICUREZZA E PER IL CONTRASTO DELLA VIOLENZA DI GENERE</a:t>
            </a:r>
            <a:r>
              <a:rPr lang="it-IT" sz="1200" b="1" dirty="0" smtClean="0">
                <a:solidFill>
                  <a:srgbClr val="000000"/>
                </a:solidFill>
                <a:cs typeface="Calibri"/>
              </a:rPr>
              <a:t>”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3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82ECC-DBD5-BA4F-A776-78C0320357C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56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fade/>
  </p:transition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mera.it" TargetMode="External"/><Relationship Id="rId3" Type="http://schemas.openxmlformats.org/officeDocument/2006/relationships/hyperlink" Target="http://www.coe.int/conventionviolence" TargetMode="External"/><Relationship Id="rId4" Type="http://schemas.openxmlformats.org/officeDocument/2006/relationships/hyperlink" Target="http://www.dianarussell.com" TargetMode="External"/><Relationship Id="rId5" Type="http://schemas.openxmlformats.org/officeDocument/2006/relationships/hyperlink" Target="http://www.eures.it" TargetMode="External"/><Relationship Id="rId6" Type="http://schemas.openxmlformats.org/officeDocument/2006/relationships/hyperlink" Target="http://www.istat.it" TargetMode="External"/><Relationship Id="rId7" Type="http://schemas.openxmlformats.org/officeDocument/2006/relationships/hyperlink" Target="http://www.lastampa.it" TargetMode="External"/><Relationship Id="rId8" Type="http://schemas.openxmlformats.org/officeDocument/2006/relationships/hyperlink" Target="http://www.noino.org" TargetMode="External"/><Relationship Id="rId9" Type="http://schemas.openxmlformats.org/officeDocument/2006/relationships/hyperlink" Target="http://www.onu.it" TargetMode="External"/><Relationship Id="rId10" Type="http://schemas.openxmlformats.org/officeDocument/2006/relationships/hyperlink" Target="http://www.pariopportunita.gov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openxmlformats.org/officeDocument/2006/relationships/image" Target="../media/image2.jpg"/><Relationship Id="rId10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MANIFESTO-QUESTO-NON-E-AMORErid1pd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5" y="1104263"/>
            <a:ext cx="8022418" cy="5760000"/>
          </a:xfrm>
          <a:prstGeom prst="rect">
            <a:avLst/>
          </a:prstGeom>
        </p:spPr>
      </p:pic>
      <p:pic>
        <p:nvPicPr>
          <p:cNvPr id="5" name="Immagine 4" descr="logo-scuole-insie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6" name="Immagine 5" descr="logo-minister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95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708573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/>
              <a:t>Violenza Contro le Donne – VAW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914400" y="2827898"/>
            <a:ext cx="7996705" cy="38391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7F01"/>
              </a:buClr>
              <a:buFont typeface="Wingdings 2" pitchFamily="18" charset="2"/>
              <a:buNone/>
            </a:pPr>
            <a:r>
              <a:rPr lang="it-IT" sz="2700" i="1" dirty="0" smtClean="0">
                <a:solidFill>
                  <a:srgbClr val="000000"/>
                </a:solidFill>
                <a:latin typeface="Calibri"/>
                <a:cs typeface="Calibri"/>
              </a:rPr>
              <a:t>“Una </a:t>
            </a:r>
            <a:r>
              <a:rPr lang="it-IT" sz="2700" b="1" i="1" dirty="0" smtClean="0">
                <a:solidFill>
                  <a:srgbClr val="000000"/>
                </a:solidFill>
                <a:latin typeface="Calibri"/>
                <a:cs typeface="Calibri"/>
              </a:rPr>
              <a:t>violazione dei diritti umani </a:t>
            </a:r>
            <a:r>
              <a:rPr lang="it-IT" sz="2700" i="1" dirty="0" smtClean="0">
                <a:solidFill>
                  <a:srgbClr val="000000"/>
                </a:solidFill>
                <a:latin typeface="Calibri"/>
                <a:cs typeface="Calibri"/>
              </a:rPr>
              <a:t>e una </a:t>
            </a:r>
            <a:r>
              <a:rPr lang="it-IT" sz="2700" b="1" i="1" dirty="0" smtClean="0">
                <a:solidFill>
                  <a:srgbClr val="000000"/>
                </a:solidFill>
                <a:latin typeface="Calibri"/>
                <a:cs typeface="Calibri"/>
              </a:rPr>
              <a:t>forma di discriminazione</a:t>
            </a:r>
            <a:r>
              <a:rPr lang="it-IT" sz="2700" i="1" dirty="0" smtClean="0">
                <a:solidFill>
                  <a:srgbClr val="000000"/>
                </a:solidFill>
                <a:latin typeface="Calibri"/>
                <a:cs typeface="Calibri"/>
              </a:rPr>
              <a:t> contro le donne, comprendente tutti gli atti di violenza fondati sul genere che provocano o sono suscettibili di provocare </a:t>
            </a:r>
            <a:r>
              <a:rPr lang="it-IT" sz="2700" b="1" i="1" dirty="0" smtClean="0">
                <a:solidFill>
                  <a:srgbClr val="000000"/>
                </a:solidFill>
                <a:latin typeface="Calibri"/>
                <a:cs typeface="Calibri"/>
              </a:rPr>
              <a:t>danni o sofferenze </a:t>
            </a:r>
            <a:r>
              <a:rPr lang="it-IT" sz="2700" i="1" dirty="0" smtClean="0">
                <a:solidFill>
                  <a:srgbClr val="000000"/>
                </a:solidFill>
                <a:latin typeface="Calibri"/>
                <a:cs typeface="Calibri"/>
              </a:rPr>
              <a:t>di natura fisica, sessuale, psicologica o economica, comprese le minacce di compiere tali atti, la coercizione o la privazione arbitraria della libertà, sia nella vita pubblica, che nella vita privata”</a:t>
            </a:r>
            <a:r>
              <a:rPr lang="it-IT" sz="2700" dirty="0" smtClean="0">
                <a:solidFill>
                  <a:srgbClr val="000000"/>
                </a:solidFill>
                <a:latin typeface="Calibri"/>
                <a:cs typeface="Calibri"/>
              </a:rPr>
              <a:t> (Art. 3, p. 5, Consiglio d’Europa, 2013). </a:t>
            </a:r>
            <a:endParaRPr lang="it-IT" sz="2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Segnaposto testo 3"/>
          <p:cNvSpPr txBox="1">
            <a:spLocks/>
          </p:cNvSpPr>
          <p:nvPr/>
        </p:nvSpPr>
        <p:spPr>
          <a:xfrm>
            <a:off x="929888" y="1814904"/>
            <a:ext cx="7981217" cy="9288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chemeClr val="accent1"/>
                </a:solidFill>
              </a:rPr>
              <a:t>Convenzione sulla Prevenzione e la Lotta contro la Violenza sulle Donne e la Violenza </a:t>
            </a:r>
            <a:r>
              <a:rPr lang="it-IT" sz="2800" b="1" dirty="0">
                <a:solidFill>
                  <a:schemeClr val="accent1"/>
                </a:solidFill>
              </a:rPr>
              <a:t>D</a:t>
            </a:r>
            <a:r>
              <a:rPr lang="it-IT" sz="2800" b="1" dirty="0" smtClean="0">
                <a:solidFill>
                  <a:schemeClr val="accent1"/>
                </a:solidFill>
              </a:rPr>
              <a:t>omestica</a:t>
            </a:r>
            <a:endParaRPr lang="it-IT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958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600" b="1" dirty="0" smtClean="0"/>
              <a:t>La Violenza Contro le Donne</a:t>
            </a:r>
            <a:endParaRPr lang="it-IT" sz="4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7800" y="2189819"/>
            <a:ext cx="6699093" cy="2288109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7F01"/>
              </a:buClr>
              <a:buSzPct val="75000"/>
              <a:buNone/>
            </a:pPr>
            <a:r>
              <a:rPr lang="it-IT" sz="2400" i="1" dirty="0" smtClean="0">
                <a:solidFill>
                  <a:srgbClr val="000000"/>
                </a:solidFill>
                <a:cs typeface="Calibri"/>
              </a:rPr>
              <a:t>“Qualunque </a:t>
            </a:r>
            <a:r>
              <a:rPr lang="it-IT" sz="2400" b="1" i="1" dirty="0" smtClean="0">
                <a:solidFill>
                  <a:srgbClr val="000000"/>
                </a:solidFill>
                <a:cs typeface="Calibri"/>
              </a:rPr>
              <a:t>atto di violenza sessista </a:t>
            </a:r>
            <a:r>
              <a:rPr lang="it-IT" sz="2400" i="1" dirty="0" smtClean="0">
                <a:solidFill>
                  <a:srgbClr val="000000"/>
                </a:solidFill>
                <a:cs typeface="Calibri"/>
              </a:rPr>
              <a:t>che produca, o possa produrre, </a:t>
            </a:r>
            <a:r>
              <a:rPr lang="it-IT" sz="2400" b="1" i="1" dirty="0" smtClean="0">
                <a:solidFill>
                  <a:srgbClr val="000000"/>
                </a:solidFill>
                <a:cs typeface="Calibri"/>
              </a:rPr>
              <a:t>danni o sofferenze </a:t>
            </a:r>
            <a:r>
              <a:rPr lang="it-IT" sz="2400" i="1" dirty="0" smtClean="0">
                <a:solidFill>
                  <a:srgbClr val="000000"/>
                </a:solidFill>
                <a:cs typeface="Calibri"/>
              </a:rPr>
              <a:t>fisiche, sessuali o psicologiche, ivi compresa la minaccia di tali atti, la coercizione o privazione arbitraria della libertà, sia nella vita pubblica che nella vita privata”</a:t>
            </a:r>
            <a:r>
              <a:rPr lang="it-IT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pt-BR" dirty="0">
                <a:solidFill>
                  <a:srgbClr val="000000"/>
                </a:solidFill>
                <a:cs typeface="Calibri"/>
              </a:rPr>
              <a:t>(ONU, 1993, </a:t>
            </a:r>
            <a:r>
              <a:rPr lang="pt-BR" dirty="0" smtClean="0">
                <a:solidFill>
                  <a:srgbClr val="000000"/>
                </a:solidFill>
                <a:cs typeface="Calibri"/>
              </a:rPr>
              <a:t>p. </a:t>
            </a:r>
            <a:r>
              <a:rPr lang="pt-BR" dirty="0">
                <a:solidFill>
                  <a:srgbClr val="000000"/>
                </a:solidFill>
                <a:cs typeface="Calibri"/>
              </a:rPr>
              <a:t>2)</a:t>
            </a:r>
            <a:r>
              <a:rPr lang="pt-BR" sz="2400" dirty="0">
                <a:solidFill>
                  <a:srgbClr val="000000"/>
                </a:solidFill>
                <a:cs typeface="Calibri"/>
              </a:rPr>
              <a:t>.</a:t>
            </a:r>
            <a:r>
              <a:rPr lang="pt-BR" sz="2200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cs typeface="Calibri"/>
              </a:rPr>
              <a:t> </a:t>
            </a:r>
            <a:endParaRPr lang="it-IT" sz="22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Immagine 3" descr="logo-scuole-insie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5" name="Immagine 4" descr="logo-minister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pic>
        <p:nvPicPr>
          <p:cNvPr id="6" name="Immagine 5" descr="logo-naciones-unidasP2791-600x36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7462" r="22749" b="21353"/>
          <a:stretch/>
        </p:blipFill>
        <p:spPr>
          <a:xfrm>
            <a:off x="88192" y="2352718"/>
            <a:ext cx="1944000" cy="178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52914" y="4166024"/>
            <a:ext cx="1958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alibri"/>
                <a:cs typeface="Calibri"/>
              </a:rPr>
              <a:t>(ONU, </a:t>
            </a:r>
            <a:r>
              <a:rPr lang="it-IT" sz="2000" b="1" dirty="0" smtClean="0">
                <a:latin typeface="Calibri"/>
                <a:cs typeface="Calibri"/>
              </a:rPr>
              <a:t>1993)</a:t>
            </a:r>
            <a:endParaRPr lang="it-IT" sz="2000" b="1" dirty="0"/>
          </a:p>
        </p:txBody>
      </p:sp>
      <p:sp>
        <p:nvSpPr>
          <p:cNvPr id="9" name="Rettangolo 8"/>
          <p:cNvSpPr/>
          <p:nvPr/>
        </p:nvSpPr>
        <p:spPr>
          <a:xfrm>
            <a:off x="2197801" y="4550447"/>
            <a:ext cx="6713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0"/>
              </a:spcBef>
              <a:buClr>
                <a:srgbClr val="FF7F01"/>
              </a:buClr>
              <a:buSzPct val="75000"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Un “</a:t>
            </a:r>
            <a:r>
              <a:rPr kumimoji="0" lang="it-IT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problema globale di salute pubblica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”,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it-IT" sz="2400" dirty="0">
                <a:cs typeface="Calibri"/>
              </a:rPr>
              <a:t>per il quale è necessario incrementare la consapevolezza al fine di dimostrare che la violenza si può prevenire e che la sanità pubblica ha un ruolo fondamentale nel trattarne cause e conseguenze </a:t>
            </a:r>
            <a:r>
              <a:rPr lang="it-IT" sz="2000" dirty="0">
                <a:cs typeface="Calibri"/>
              </a:rPr>
              <a:t>(OMS, 2002, </a:t>
            </a:r>
            <a:r>
              <a:rPr lang="it-IT" sz="2000" dirty="0" smtClean="0">
                <a:cs typeface="Calibri"/>
              </a:rPr>
              <a:t>p. </a:t>
            </a:r>
            <a:r>
              <a:rPr lang="it-IT" sz="2000" dirty="0">
                <a:cs typeface="Calibri"/>
              </a:rPr>
              <a:t>19)</a:t>
            </a:r>
            <a:r>
              <a:rPr lang="it-IT" sz="2400" dirty="0" smtClean="0">
                <a:cs typeface="Calibri"/>
              </a:rPr>
              <a:t>.</a:t>
            </a:r>
            <a:r>
              <a:rPr kumimoji="0" lang="it-IT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endParaRPr kumimoji="0" lang="it-IT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0554" y="6477643"/>
            <a:ext cx="19580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alibri"/>
                <a:cs typeface="Calibri"/>
              </a:rPr>
              <a:t>(OMS, 2002)</a:t>
            </a:r>
          </a:p>
        </p:txBody>
      </p:sp>
      <p:pic>
        <p:nvPicPr>
          <p:cNvPr id="10" name="Immagine 9" descr="Logo-OM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2557" r="15778" b="3046"/>
          <a:stretch/>
        </p:blipFill>
        <p:spPr>
          <a:xfrm>
            <a:off x="83782" y="4674521"/>
            <a:ext cx="1927149" cy="172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9132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Riferimenti Bibliografici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37" y="2038256"/>
            <a:ext cx="8717067" cy="464774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1800" dirty="0" err="1">
                <a:solidFill>
                  <a:srgbClr val="000000"/>
                </a:solidFill>
                <a:cs typeface="Calibri"/>
              </a:rPr>
              <a:t>Baldry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, A. C. (2016).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Dai maltrattamenti all’omicidio. La valutazione del rischio di recidiva e dell’uxoricidio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 Milano: </a:t>
            </a:r>
            <a:r>
              <a:rPr lang="it-IT" sz="1800" dirty="0" err="1">
                <a:solidFill>
                  <a:srgbClr val="000000"/>
                </a:solidFill>
                <a:cs typeface="Calibri"/>
              </a:rPr>
              <a:t>FrancoAngeli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it-IT" sz="1800" dirty="0" smtClean="0">
                <a:solidFill>
                  <a:srgbClr val="000000"/>
                </a:solidFill>
                <a:cs typeface="Calibri"/>
              </a:rPr>
              <a:t>Ballista, S., </a:t>
            </a:r>
            <a:r>
              <a:rPr lang="it-IT" sz="1800" dirty="0" err="1" smtClean="0">
                <a:solidFill>
                  <a:srgbClr val="000000"/>
                </a:solidFill>
                <a:cs typeface="Calibri"/>
              </a:rPr>
              <a:t>Pinnock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, </a:t>
            </a:r>
            <a:r>
              <a:rPr lang="it-IT" sz="1800" dirty="0" err="1" smtClean="0">
                <a:solidFill>
                  <a:srgbClr val="000000"/>
                </a:solidFill>
                <a:cs typeface="Calibri"/>
              </a:rPr>
              <a:t>J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. (2012). </a:t>
            </a:r>
            <a:r>
              <a:rPr lang="it-IT" sz="1800" i="1" dirty="0" smtClean="0">
                <a:solidFill>
                  <a:srgbClr val="000000"/>
                </a:solidFill>
                <a:cs typeface="Calibri"/>
              </a:rPr>
              <a:t>A tavola con Platone. Esercitazioni e giochi d’aula sulle differenze culturali, sessuali e di genere.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 Milano: Edizioni Ferrari Sinibaldi.</a:t>
            </a:r>
            <a:endParaRPr lang="it-IT" sz="1800" dirty="0">
              <a:solidFill>
                <a:srgbClr val="000000"/>
              </a:solidFill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Bonino, S. (2015).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Amori molesti. Natura e cultura nella violenza di coppia.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Roma-Bari: Laterza.</a:t>
            </a: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Cinicola, A. (2015).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Sessismo ostile e sessismo benevolo: due facce della stessa medaglia?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In “Psicologia sociale”, vol. 3, </a:t>
            </a:r>
            <a:r>
              <a:rPr lang="it-IT" sz="1800" dirty="0" err="1">
                <a:solidFill>
                  <a:srgbClr val="000000"/>
                </a:solidFill>
                <a:cs typeface="Calibri"/>
              </a:rPr>
              <a:t>pagg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 187-208.</a:t>
            </a: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Consiglio d’Europa, (11 maggio 2011).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Convenzione del Consiglio d’Europa sulla prevenzione e la lotta contro la violenza nei confronti delle donne e la violenza domestica.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Istanbul: Serie dei Trattati del Consiglio d’Europa, n. 210.</a:t>
            </a: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Creazzo, G. (2011).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Gender-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based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violence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: le violenze maschili contro le donne. Dati nazionali e internazionali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 Bologna: Presidenza Fondazione Del Monte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.</a:t>
            </a:r>
            <a:endParaRPr lang="it-IT" sz="18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Immagine 3" descr="logo-scuole-insie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5" name="Immagine 4" descr="logo-minister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92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Riferimenti Bibliografici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37" y="2193478"/>
            <a:ext cx="8717067" cy="449518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1800" dirty="0" err="1">
                <a:solidFill>
                  <a:srgbClr val="000000"/>
                </a:solidFill>
                <a:cs typeface="Calibri"/>
              </a:rPr>
              <a:t>Eu.r.e.s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., (2015).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III Rapporto su caratteristiche, dinamiche e profili di rischio del femminicidio in Italia.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Roma.</a:t>
            </a:r>
          </a:p>
          <a:p>
            <a:pPr algn="just">
              <a:lnSpc>
                <a:spcPct val="90000"/>
              </a:lnSpc>
            </a:pPr>
            <a:r>
              <a:rPr lang="it-IT" sz="1800" dirty="0" smtClean="0">
                <a:solidFill>
                  <a:srgbClr val="000000"/>
                </a:solidFill>
                <a:cs typeface="Calibri"/>
              </a:rPr>
              <a:t>Gelli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, B. (2009).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Psicologia della differenza di genere.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Milano: </a:t>
            </a:r>
            <a:r>
              <a:rPr lang="it-IT" sz="1800" dirty="0" err="1">
                <a:solidFill>
                  <a:srgbClr val="000000"/>
                </a:solidFill>
                <a:cs typeface="Calibri"/>
              </a:rPr>
              <a:t>FrancoAngeli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Istat, (2015).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La violenza contro le donne dentro e fuori la famiglia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 Roma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it-IT" sz="1800" dirty="0" err="1">
                <a:solidFill>
                  <a:srgbClr val="000000"/>
                </a:solidFill>
                <a:cs typeface="Calibri"/>
              </a:rPr>
              <a:t>Karadole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, C. (2012).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Femicidio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: la forma più estrema di violenza contro le donne. 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In “Rivista di Criminologia, Vittimologia e Sicurezza”, vol. VI, n. 1, </a:t>
            </a:r>
            <a:r>
              <a:rPr lang="it-IT" sz="1800" dirty="0" err="1">
                <a:solidFill>
                  <a:srgbClr val="000000"/>
                </a:solidFill>
                <a:cs typeface="Calibri"/>
              </a:rPr>
              <a:t>pagg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 16-38.</a:t>
            </a:r>
          </a:p>
          <a:p>
            <a:pPr algn="just">
              <a:lnSpc>
                <a:spcPct val="90000"/>
              </a:lnSpc>
            </a:pPr>
            <a:r>
              <a:rPr lang="it-IT" sz="1800" dirty="0" err="1">
                <a:solidFill>
                  <a:srgbClr val="000000"/>
                </a:solidFill>
                <a:cs typeface="Calibri"/>
              </a:rPr>
              <a:t>Magaraggia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, S., Cherubini, D. (2013).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Uomini contro le donne? Le radici della violenza maschile.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Torino: UTET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it-IT" sz="1800" dirty="0" smtClean="0">
                <a:solidFill>
                  <a:srgbClr val="000000"/>
                </a:solidFill>
                <a:cs typeface="Calibri"/>
              </a:rPr>
              <a:t>Marzano, M. (2015). Papà, mamma e gender. Novara: De Agostini UTET.</a:t>
            </a:r>
            <a:endParaRPr lang="it-IT" sz="1800" dirty="0">
              <a:solidFill>
                <a:srgbClr val="000000"/>
              </a:solidFill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ONU, (20 settembre 1993).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Dichiarazione sull’eliminazione della violenza contro le donne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. Risoluzione 48/104, Assemblea Generale delle Nazioni Unite</a:t>
            </a:r>
            <a:r>
              <a:rPr lang="it-IT" sz="1800" dirty="0" smtClean="0">
                <a:solidFill>
                  <a:srgbClr val="000000"/>
                </a:solidFill>
                <a:cs typeface="Calibri"/>
              </a:rPr>
              <a:t>.</a:t>
            </a:r>
            <a:endParaRPr lang="it-IT" sz="18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Immagine 3" descr="logo-scuole-insie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5" name="Immagine 4" descr="logo-minister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9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Riferimenti Bibliografici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37" y="2038256"/>
            <a:ext cx="8717067" cy="464774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OMS, (2002).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Quaderni di sanità pubblica: Violenza e salute nel mondo. Rapporto dell’OMS.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Milano: Cis.</a:t>
            </a:r>
          </a:p>
          <a:p>
            <a:pPr algn="just">
              <a:lnSpc>
                <a:spcPct val="90000"/>
              </a:lnSpc>
            </a:pPr>
            <a:r>
              <a:rPr lang="it-IT" sz="1800" dirty="0" smtClean="0">
                <a:solidFill>
                  <a:srgbClr val="000000"/>
                </a:solidFill>
                <a:cs typeface="Calibri"/>
              </a:rPr>
              <a:t>Volpato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, C. (2011).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Deumanizzazione. Come si legittima la violenza.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Roma-Bari: GLF editori Laterza.</a:t>
            </a: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Volpato, C. (2013).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Psicosociologia del maschilismo.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Roma-Bari: GLF editori Laterza.</a:t>
            </a:r>
          </a:p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</a:rPr>
              <a:t>WHO, (20 giugno 2013). 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Global and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Regional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Estimates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of Violence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against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Women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: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Prevalence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and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Health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Effects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of Intimate Partner Violence and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Nonpartner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cs typeface="Calibri"/>
              </a:rPr>
              <a:t>Sexual</a:t>
            </a:r>
            <a:r>
              <a:rPr lang="it-IT" sz="1800" i="1" dirty="0">
                <a:solidFill>
                  <a:srgbClr val="000000"/>
                </a:solidFill>
                <a:cs typeface="Calibri"/>
              </a:rPr>
              <a:t> Violence.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Geneva.</a:t>
            </a:r>
          </a:p>
        </p:txBody>
      </p:sp>
      <p:pic>
        <p:nvPicPr>
          <p:cNvPr id="4" name="Immagine 3" descr="logo-scuole-insie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5" name="Immagine 4" descr="logo-minister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2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Riferimenti </a:t>
            </a:r>
            <a:r>
              <a:rPr lang="it-IT" b="1" dirty="0" err="1" smtClean="0"/>
              <a:t>Sitografici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1206" y="2038256"/>
            <a:ext cx="7799898" cy="46477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u="sng" dirty="0" smtClean="0">
                <a:solidFill>
                  <a:srgbClr val="000000"/>
                </a:solidFill>
                <a:cs typeface="Calibri"/>
                <a:hlinkClick r:id="rId2"/>
              </a:rPr>
              <a:t>www.camera.it</a:t>
            </a:r>
            <a:endParaRPr lang="it-IT" sz="18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it-IT" sz="1800" u="sng" dirty="0">
                <a:solidFill>
                  <a:srgbClr val="000000"/>
                </a:solidFill>
                <a:cs typeface="Calibri"/>
                <a:hlinkClick r:id="rId3"/>
              </a:rPr>
              <a:t>www.coe.int/conventionviolence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1800" u="sng" dirty="0">
                <a:solidFill>
                  <a:srgbClr val="000000"/>
                </a:solidFill>
                <a:cs typeface="Calibri"/>
                <a:hlinkClick r:id="rId4"/>
              </a:rPr>
              <a:t>www.dianarussell.com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1800" u="sng" dirty="0">
                <a:solidFill>
                  <a:srgbClr val="000000"/>
                </a:solidFill>
                <a:cs typeface="Calibri"/>
                <a:hlinkClick r:id="rId5"/>
              </a:rPr>
              <a:t>www.eures.it</a:t>
            </a:r>
            <a:endParaRPr lang="it-IT" sz="18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it-IT" sz="1800" u="sng" dirty="0">
                <a:solidFill>
                  <a:srgbClr val="000000"/>
                </a:solidFill>
                <a:cs typeface="Calibri"/>
                <a:hlinkClick r:id="rId6"/>
              </a:rPr>
              <a:t>www.istat.it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rgbClr val="000000"/>
                </a:solidFill>
                <a:cs typeface="Calibri"/>
                <a:hlinkClick r:id="rId7"/>
              </a:rPr>
              <a:t>www.lastampa.it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1800" u="sng" dirty="0" smtClean="0">
                <a:solidFill>
                  <a:srgbClr val="000000"/>
                </a:solidFill>
                <a:cs typeface="Calibri"/>
                <a:hlinkClick r:id="rId8"/>
              </a:rPr>
              <a:t>www.noino.org</a:t>
            </a:r>
            <a:endParaRPr lang="it-IT" sz="18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it-IT" sz="1800" u="sng" dirty="0">
                <a:solidFill>
                  <a:srgbClr val="000000"/>
                </a:solidFill>
                <a:cs typeface="Calibri"/>
                <a:hlinkClick r:id="rId9"/>
              </a:rPr>
              <a:t>www.onu.it</a:t>
            </a:r>
            <a:endParaRPr lang="it-IT" sz="1800" u="sng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it-IT" sz="1800" u="sng" dirty="0">
                <a:solidFill>
                  <a:srgbClr val="000000"/>
                </a:solidFill>
                <a:cs typeface="Calibri"/>
                <a:hlinkClick r:id="rId10"/>
              </a:rPr>
              <a:t>www.pariopportunita.gov.it</a:t>
            </a:r>
            <a:endParaRPr lang="it-IT" sz="18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Immagine 3" descr="logo-scuole-insieme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5" name="Immagine 4" descr="logo-ministero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2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63579"/>
            <a:ext cx="8915400" cy="1671564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IL PROGETTO </a:t>
            </a:r>
            <a:br>
              <a:rPr lang="it-IT" sz="4800" b="1" dirty="0" smtClean="0"/>
            </a:br>
            <a:r>
              <a:rPr lang="it-IT" sz="4800" b="1" dirty="0" smtClean="0"/>
              <a:t>“QUESTO NON È AMORE”</a:t>
            </a:r>
            <a:endParaRPr lang="it-IT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it-IT" sz="3200" b="1" dirty="0" smtClean="0">
                <a:solidFill>
                  <a:schemeClr val="tx1"/>
                </a:solidFill>
              </a:rPr>
              <a:t>I. </a:t>
            </a:r>
            <a:r>
              <a:rPr lang="it-IT" sz="3200" b="1" u="sng" dirty="0" smtClean="0">
                <a:solidFill>
                  <a:schemeClr val="tx1"/>
                </a:solidFill>
              </a:rPr>
              <a:t>LA NASCITA DEL PROGETTO</a:t>
            </a:r>
          </a:p>
          <a:p>
            <a:r>
              <a:rPr lang="it-IT" sz="3200" b="1" dirty="0" smtClean="0">
                <a:solidFill>
                  <a:schemeClr val="tx1"/>
                </a:solidFill>
              </a:rPr>
              <a:t>II. </a:t>
            </a:r>
            <a:r>
              <a:rPr lang="it-IT" sz="3200" b="1" u="sng" dirty="0" smtClean="0">
                <a:solidFill>
                  <a:schemeClr val="tx1"/>
                </a:solidFill>
              </a:rPr>
              <a:t>OBIETTIVI E AZIONI</a:t>
            </a:r>
          </a:p>
          <a:p>
            <a:r>
              <a:rPr lang="it-IT" sz="3200" b="1" dirty="0" smtClean="0">
                <a:solidFill>
                  <a:schemeClr val="tx1"/>
                </a:solidFill>
              </a:rPr>
              <a:t>III. </a:t>
            </a:r>
            <a:r>
              <a:rPr lang="it-IT" sz="3200" b="1" u="sng" dirty="0" smtClean="0">
                <a:solidFill>
                  <a:schemeClr val="tx1"/>
                </a:solidFill>
              </a:rPr>
              <a:t>LA PAROLA AGLI STUDENTI</a:t>
            </a:r>
          </a:p>
          <a:p>
            <a:endParaRPr lang="it-IT" dirty="0"/>
          </a:p>
        </p:txBody>
      </p:sp>
      <p:pic>
        <p:nvPicPr>
          <p:cNvPr id="5" name="Immagine 4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6" name="Immagine 5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27768" y="5750693"/>
            <a:ext cx="7996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200" b="1" i="1" dirty="0" smtClean="0">
                <a:solidFill>
                  <a:srgbClr val="000000"/>
                </a:solidFill>
                <a:latin typeface="Calibri"/>
              </a:rPr>
              <a:t>Sabato </a:t>
            </a:r>
            <a:r>
              <a:rPr lang="it-IT" sz="2200" b="1" i="1" dirty="0">
                <a:solidFill>
                  <a:srgbClr val="000000"/>
                </a:solidFill>
                <a:latin typeface="Calibri"/>
              </a:rPr>
              <a:t>2</a:t>
            </a:r>
            <a:r>
              <a:rPr lang="it-IT" sz="2200" b="1" i="1" dirty="0" smtClean="0">
                <a:solidFill>
                  <a:srgbClr val="000000"/>
                </a:solidFill>
                <a:latin typeface="Calibri"/>
              </a:rPr>
              <a:t>5 Novembre 2017</a:t>
            </a:r>
          </a:p>
          <a:p>
            <a:pPr defTabSz="457200"/>
            <a:r>
              <a:rPr lang="it-IT" sz="2200" i="1" dirty="0" smtClean="0">
                <a:solidFill>
                  <a:srgbClr val="000000"/>
                </a:solidFill>
              </a:rPr>
              <a:t>Convegno Finale</a:t>
            </a:r>
            <a:endParaRPr lang="it-IT" sz="2200" i="1" dirty="0">
              <a:solidFill>
                <a:srgbClr val="000000"/>
              </a:solidFill>
            </a:endParaRPr>
          </a:p>
          <a:p>
            <a:pPr defTabSz="457200"/>
            <a:r>
              <a:rPr lang="it-IT" sz="2200" i="1" dirty="0" smtClean="0">
                <a:solidFill>
                  <a:srgbClr val="000000"/>
                </a:solidFill>
                <a:latin typeface="Calibri"/>
              </a:rPr>
              <a:t>Aula Magna IIS “Ascanio </a:t>
            </a:r>
            <a:r>
              <a:rPr lang="it-IT" sz="2200" i="1" dirty="0" err="1" smtClean="0">
                <a:solidFill>
                  <a:srgbClr val="000000"/>
                </a:solidFill>
                <a:latin typeface="Calibri"/>
              </a:rPr>
              <a:t>Sobrero</a:t>
            </a:r>
            <a:r>
              <a:rPr lang="it-IT" sz="2200" i="1" dirty="0" smtClean="0">
                <a:solidFill>
                  <a:srgbClr val="000000"/>
                </a:solidFill>
                <a:latin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574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914400" y="2028910"/>
            <a:ext cx="799670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CONVENZIONE DI ISTANBUL (2013)</a:t>
            </a:r>
            <a:endParaRPr lang="it-IT" sz="2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La Nascita del Progetto – DPO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24" name="Segnaposto contenuto 2"/>
          <p:cNvSpPr txBox="1">
            <a:spLocks/>
          </p:cNvSpPr>
          <p:nvPr/>
        </p:nvSpPr>
        <p:spPr>
          <a:xfrm>
            <a:off x="511552" y="2579239"/>
            <a:ext cx="8402261" cy="39824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600" b="1" dirty="0" smtClean="0">
                <a:solidFill>
                  <a:srgbClr val="000000"/>
                </a:solidFill>
                <a:cs typeface="Calibri"/>
              </a:rPr>
              <a:t>Art. 12</a:t>
            </a:r>
            <a:r>
              <a:rPr lang="it-IT" sz="26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it-IT" sz="2600" dirty="0" smtClean="0">
                <a:solidFill>
                  <a:srgbClr val="000000"/>
                </a:solidFill>
                <a:cs typeface="Calibri"/>
                <a:sym typeface="Wingdings"/>
              </a:rPr>
              <a:t> Adozione di misure necessarie per </a:t>
            </a:r>
            <a:r>
              <a:rPr lang="it-IT" sz="2600" b="1" dirty="0" smtClean="0">
                <a:solidFill>
                  <a:srgbClr val="000000"/>
                </a:solidFill>
                <a:cs typeface="Calibri"/>
                <a:sym typeface="Wingdings"/>
              </a:rPr>
              <a:t>promuovere</a:t>
            </a:r>
            <a:r>
              <a:rPr lang="it-IT" sz="2600" dirty="0" smtClean="0">
                <a:solidFill>
                  <a:srgbClr val="000000"/>
                </a:solidFill>
                <a:cs typeface="Calibri"/>
                <a:sym typeface="Wingdings"/>
              </a:rPr>
              <a:t> </a:t>
            </a:r>
            <a:r>
              <a:rPr lang="it-IT" sz="2600" dirty="0" smtClean="0">
                <a:solidFill>
                  <a:srgbClr val="000000"/>
                </a:solidFill>
                <a:cs typeface="Calibri"/>
              </a:rPr>
              <a:t>i cambiamenti nei comportamenti socio-culturali.</a:t>
            </a:r>
          </a:p>
          <a:p>
            <a:pPr algn="just"/>
            <a:r>
              <a:rPr lang="it-IT" sz="2600" b="1" dirty="0" smtClean="0">
                <a:solidFill>
                  <a:srgbClr val="000000"/>
                </a:solidFill>
                <a:cs typeface="Calibri"/>
              </a:rPr>
              <a:t>Art. 14 </a:t>
            </a:r>
            <a:r>
              <a:rPr lang="it-IT" sz="2600" dirty="0" smtClean="0">
                <a:solidFill>
                  <a:srgbClr val="000000"/>
                </a:solidFill>
                <a:cs typeface="Calibri"/>
                <a:sym typeface="Wingdings"/>
              </a:rPr>
              <a:t> Adozione di azioni necessarie per </a:t>
            </a:r>
            <a:r>
              <a:rPr lang="it-IT" sz="2600" b="1" dirty="0" smtClean="0">
                <a:solidFill>
                  <a:srgbClr val="000000"/>
                </a:solidFill>
                <a:cs typeface="Calibri"/>
                <a:sym typeface="Wingdings"/>
              </a:rPr>
              <a:t>includere</a:t>
            </a:r>
            <a:r>
              <a:rPr lang="it-IT" sz="2600" dirty="0" smtClean="0">
                <a:solidFill>
                  <a:srgbClr val="000000"/>
                </a:solidFill>
                <a:cs typeface="Calibri"/>
                <a:sym typeface="Wingdings"/>
              </a:rPr>
              <a:t> nei </a:t>
            </a:r>
            <a:r>
              <a:rPr lang="it-IT" sz="2600" dirty="0">
                <a:solidFill>
                  <a:srgbClr val="000000"/>
                </a:solidFill>
                <a:cs typeface="Calibri"/>
                <a:sym typeface="Wingdings"/>
              </a:rPr>
              <a:t>p</a:t>
            </a:r>
            <a:r>
              <a:rPr lang="it-IT" sz="2600" dirty="0" smtClean="0">
                <a:solidFill>
                  <a:srgbClr val="000000"/>
                </a:solidFill>
                <a:cs typeface="Calibri"/>
              </a:rPr>
              <a:t>rogrammi scolastici materiali </a:t>
            </a:r>
            <a:r>
              <a:rPr lang="it-IT" sz="2600" dirty="0">
                <a:solidFill>
                  <a:srgbClr val="000000"/>
                </a:solidFill>
                <a:cs typeface="Calibri"/>
              </a:rPr>
              <a:t>didattici su parità tra i sessi, ruoli di genere non stereotipati, rispetto reciproco, soluzione non violenta dei conflitti interpersonali, violenza </a:t>
            </a:r>
            <a:r>
              <a:rPr lang="it-IT" sz="2600" dirty="0" smtClean="0">
                <a:solidFill>
                  <a:srgbClr val="000000"/>
                </a:solidFill>
                <a:cs typeface="Calibri"/>
              </a:rPr>
              <a:t>maschile contro </a:t>
            </a:r>
            <a:r>
              <a:rPr lang="it-IT" sz="2600" dirty="0">
                <a:solidFill>
                  <a:srgbClr val="000000"/>
                </a:solidFill>
                <a:cs typeface="Calibri"/>
              </a:rPr>
              <a:t>le donne, diritto all’integrità personale</a:t>
            </a:r>
            <a:r>
              <a:rPr lang="it-IT" sz="2600" dirty="0" smtClean="0">
                <a:solidFill>
                  <a:srgbClr val="000000"/>
                </a:solidFill>
                <a:cs typeface="Calibri"/>
              </a:rPr>
              <a:t>.</a:t>
            </a:r>
            <a:endParaRPr lang="it-IT" sz="2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319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914400" y="2028910"/>
            <a:ext cx="7996705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LEGGE n. 119 del 15 ottobre 2013</a:t>
            </a:r>
            <a:endParaRPr lang="it-IT" sz="2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La Nascita del Progetto – DPO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24" name="Segnaposto contenuto 2"/>
          <p:cNvSpPr txBox="1">
            <a:spLocks/>
          </p:cNvSpPr>
          <p:nvPr/>
        </p:nvSpPr>
        <p:spPr>
          <a:xfrm>
            <a:off x="511552" y="2723446"/>
            <a:ext cx="8402261" cy="35842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>
                <a:solidFill>
                  <a:srgbClr val="000000"/>
                </a:solidFill>
                <a:cs typeface="Calibri"/>
              </a:rPr>
              <a:t>Art. 5 </a:t>
            </a:r>
            <a:r>
              <a:rPr lang="it-IT" sz="2800" dirty="0" smtClean="0">
                <a:solidFill>
                  <a:srgbClr val="000000"/>
                </a:solidFill>
                <a:cs typeface="Calibri"/>
                <a:sym typeface="Wingdings"/>
              </a:rPr>
              <a:t> </a:t>
            </a:r>
            <a:r>
              <a:rPr lang="it-IT" sz="2800" dirty="0">
                <a:solidFill>
                  <a:srgbClr val="000000"/>
                </a:solidFill>
                <a:cs typeface="Calibri"/>
                <a:sym typeface="Wingdings"/>
              </a:rPr>
              <a:t>Adozione di un </a:t>
            </a:r>
            <a:r>
              <a:rPr lang="it-IT" sz="2800" b="1" dirty="0">
                <a:solidFill>
                  <a:srgbClr val="000000"/>
                </a:solidFill>
                <a:cs typeface="Calibri"/>
                <a:sym typeface="Wingdings"/>
              </a:rPr>
              <a:t>Piano d’azione straordinario contro la violenza sessuale e di genere</a:t>
            </a:r>
            <a:r>
              <a:rPr lang="it-IT" sz="2800" dirty="0">
                <a:solidFill>
                  <a:srgbClr val="000000"/>
                </a:solidFill>
                <a:cs typeface="Calibri"/>
                <a:sym typeface="Wingdings"/>
              </a:rPr>
              <a:t> con finalità di </a:t>
            </a:r>
            <a:r>
              <a:rPr lang="it-IT" sz="2800" dirty="0" smtClean="0">
                <a:solidFill>
                  <a:srgbClr val="000000"/>
                </a:solidFill>
                <a:cs typeface="Calibri"/>
                <a:sym typeface="Wingdings"/>
              </a:rPr>
              <a:t>prevenzione mediante una pluralità di azioni in ambito scolastico.</a:t>
            </a:r>
            <a:endParaRPr lang="it-IT" sz="2800" dirty="0">
              <a:solidFill>
                <a:srgbClr val="000000"/>
              </a:solidFill>
              <a:cs typeface="Calibri"/>
              <a:sym typeface="Wingdings"/>
            </a:endParaRPr>
          </a:p>
          <a:p>
            <a:pPr algn="just"/>
            <a:r>
              <a:rPr lang="it-IT" sz="2800" b="1" dirty="0">
                <a:solidFill>
                  <a:srgbClr val="000000"/>
                </a:solidFill>
                <a:cs typeface="Calibri"/>
                <a:sym typeface="Wingdings"/>
              </a:rPr>
              <a:t>Punto 5.2 </a:t>
            </a:r>
            <a:r>
              <a:rPr lang="it-IT" sz="2800" dirty="0" smtClean="0">
                <a:solidFill>
                  <a:srgbClr val="000000"/>
                </a:solidFill>
                <a:cs typeface="Calibri"/>
                <a:sym typeface="Wingdings"/>
              </a:rPr>
              <a:t> </a:t>
            </a:r>
            <a:r>
              <a:rPr lang="it-IT" sz="2800" b="1" dirty="0">
                <a:solidFill>
                  <a:srgbClr val="000000"/>
                </a:solidFill>
                <a:cs typeface="Calibri"/>
                <a:sym typeface="Wingdings"/>
              </a:rPr>
              <a:t>Educazione</a:t>
            </a:r>
            <a:r>
              <a:rPr lang="it-IT" sz="2800" dirty="0">
                <a:solidFill>
                  <a:srgbClr val="000000"/>
                </a:solidFill>
                <a:cs typeface="Calibri"/>
                <a:sym typeface="Wingdings"/>
              </a:rPr>
              <a:t> alla </a:t>
            </a:r>
            <a:r>
              <a:rPr lang="it-IT" sz="2800" u="sng" dirty="0">
                <a:solidFill>
                  <a:srgbClr val="000000"/>
                </a:solidFill>
                <a:cs typeface="Calibri"/>
                <a:sym typeface="Wingdings"/>
              </a:rPr>
              <a:t>parità</a:t>
            </a:r>
            <a:r>
              <a:rPr lang="it-IT" sz="2800" dirty="0">
                <a:solidFill>
                  <a:srgbClr val="000000"/>
                </a:solidFill>
                <a:cs typeface="Calibri"/>
                <a:sym typeface="Wingdings"/>
              </a:rPr>
              <a:t> e al </a:t>
            </a:r>
            <a:r>
              <a:rPr lang="it-IT" sz="2800" u="sng" dirty="0">
                <a:solidFill>
                  <a:srgbClr val="000000"/>
                </a:solidFill>
                <a:cs typeface="Calibri"/>
                <a:sym typeface="Wingdings"/>
              </a:rPr>
              <a:t>rispetto</a:t>
            </a:r>
            <a:r>
              <a:rPr lang="it-IT" sz="2800" dirty="0">
                <a:solidFill>
                  <a:srgbClr val="000000"/>
                </a:solidFill>
                <a:cs typeface="Calibri"/>
                <a:sym typeface="Wingdings"/>
              </a:rPr>
              <a:t> delle differenze per superare gli stereotipi di genere.</a:t>
            </a:r>
            <a:endParaRPr lang="it-IT" sz="2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9227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Destinatari e Durata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24" name="Segnaposto contenuto 2"/>
          <p:cNvSpPr txBox="1">
            <a:spLocks/>
          </p:cNvSpPr>
          <p:nvPr/>
        </p:nvSpPr>
        <p:spPr>
          <a:xfrm>
            <a:off x="511552" y="2300111"/>
            <a:ext cx="8402261" cy="41910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 smtClean="0">
                <a:solidFill>
                  <a:srgbClr val="000000"/>
                </a:solidFill>
                <a:cs typeface="Calibri"/>
              </a:rPr>
              <a:t>33 CLASSI </a:t>
            </a:r>
            <a:r>
              <a:rPr lang="it-IT" sz="2800" dirty="0" smtClean="0">
                <a:solidFill>
                  <a:srgbClr val="000000"/>
                </a:solidFill>
                <a:cs typeface="Calibri"/>
              </a:rPr>
              <a:t>della Rete di </a:t>
            </a:r>
            <a:r>
              <a:rPr lang="it-IT" sz="2800" dirty="0" err="1" smtClean="0">
                <a:solidFill>
                  <a:srgbClr val="000000"/>
                </a:solidFill>
                <a:cs typeface="Calibri"/>
              </a:rPr>
              <a:t>ScuoleInsieme</a:t>
            </a:r>
            <a:endParaRPr lang="it-IT" sz="2800" dirty="0" smtClean="0">
              <a:solidFill>
                <a:srgbClr val="000000"/>
              </a:solidFill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it-IT" sz="2800" dirty="0" smtClean="0">
                <a:solidFill>
                  <a:srgbClr val="000000"/>
                </a:solidFill>
                <a:cs typeface="Calibri"/>
              </a:rPr>
              <a:t>24 classi di </a:t>
            </a:r>
            <a:r>
              <a:rPr lang="it-IT" sz="2800" b="1" dirty="0" smtClean="0">
                <a:solidFill>
                  <a:srgbClr val="000000"/>
                </a:solidFill>
                <a:cs typeface="Calibri"/>
              </a:rPr>
              <a:t>6 Istituti Comprensivi</a:t>
            </a:r>
            <a:r>
              <a:rPr lang="it-IT" sz="2800" dirty="0" smtClean="0">
                <a:solidFill>
                  <a:srgbClr val="000000"/>
                </a:solidFill>
                <a:cs typeface="Calibri"/>
              </a:rPr>
              <a:t>: Casale 1, Casale 2, Casale 3, Cerrina, Ozzano/Vignale, Ticineto.</a:t>
            </a:r>
          </a:p>
          <a:p>
            <a:pPr algn="just">
              <a:buFont typeface="Wingdings" charset="2"/>
              <a:buChar char="Ø"/>
            </a:pPr>
            <a:r>
              <a:rPr lang="it-IT" sz="2800" dirty="0" smtClean="0">
                <a:solidFill>
                  <a:srgbClr val="000000"/>
                </a:solidFill>
                <a:cs typeface="Calibri"/>
              </a:rPr>
              <a:t>9 classi di </a:t>
            </a:r>
            <a:r>
              <a:rPr lang="it-IT" sz="2800" b="1" dirty="0" smtClean="0">
                <a:solidFill>
                  <a:srgbClr val="000000"/>
                </a:solidFill>
                <a:cs typeface="Calibri"/>
              </a:rPr>
              <a:t>3</a:t>
            </a:r>
            <a:r>
              <a:rPr lang="it-IT" sz="28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cs typeface="Calibri"/>
              </a:rPr>
              <a:t>Istituti Superiori</a:t>
            </a:r>
            <a:r>
              <a:rPr lang="it-IT" sz="2800" dirty="0" smtClean="0">
                <a:solidFill>
                  <a:srgbClr val="000000"/>
                </a:solidFill>
                <a:cs typeface="Calibri"/>
              </a:rPr>
              <a:t>: Balbo, Leardi, </a:t>
            </a:r>
            <a:r>
              <a:rPr lang="it-IT" sz="2800" dirty="0" err="1" smtClean="0">
                <a:solidFill>
                  <a:srgbClr val="000000"/>
                </a:solidFill>
                <a:cs typeface="Calibri"/>
              </a:rPr>
              <a:t>Sobrero</a:t>
            </a:r>
            <a:r>
              <a:rPr lang="it-IT" sz="2800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/>
            <a:endParaRPr lang="it-IT" sz="2800" dirty="0">
              <a:solidFill>
                <a:srgbClr val="000000"/>
              </a:solidFill>
              <a:cs typeface="Calibri"/>
            </a:endParaRPr>
          </a:p>
          <a:p>
            <a:pPr algn="just"/>
            <a:r>
              <a:rPr lang="it-IT" sz="2800" b="1" dirty="0" smtClean="0">
                <a:solidFill>
                  <a:srgbClr val="000000"/>
                </a:solidFill>
                <a:cs typeface="Calibri"/>
              </a:rPr>
              <a:t>3 MESI CIRCA</a:t>
            </a:r>
            <a:r>
              <a:rPr lang="it-IT" sz="2800" dirty="0" smtClean="0">
                <a:solidFill>
                  <a:srgbClr val="000000"/>
                </a:solidFill>
                <a:cs typeface="Calibri"/>
              </a:rPr>
              <a:t>: dal 13 Settembre al 25 Novembre 2017</a:t>
            </a:r>
          </a:p>
          <a:p>
            <a:pPr algn="just">
              <a:buFont typeface="Wingdings" charset="2"/>
              <a:buChar char="Ø"/>
            </a:pPr>
            <a:r>
              <a:rPr lang="it-IT" sz="2800" dirty="0" smtClean="0">
                <a:solidFill>
                  <a:srgbClr val="000000"/>
                </a:solidFill>
                <a:cs typeface="Calibri"/>
              </a:rPr>
              <a:t>3 Fasi del Progetto: </a:t>
            </a:r>
            <a:r>
              <a:rPr lang="it-IT" sz="2800" b="1" dirty="0" smtClean="0">
                <a:solidFill>
                  <a:srgbClr val="000000"/>
                </a:solidFill>
                <a:cs typeface="Calibri"/>
              </a:rPr>
              <a:t>Formazione, Azione, Restituzione</a:t>
            </a:r>
            <a:endParaRPr lang="it-IT" sz="2800" b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806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Finalità e Obiettivi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pic>
        <p:nvPicPr>
          <p:cNvPr id="12" name="Immagine 11" descr="Finalità Convegn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5" y="2174692"/>
            <a:ext cx="1036320" cy="4419600"/>
          </a:xfrm>
          <a:prstGeom prst="rect">
            <a:avLst/>
          </a:prstGeom>
        </p:spPr>
      </p:pic>
      <p:pic>
        <p:nvPicPr>
          <p:cNvPr id="9" name="Immagine 8" descr="Obiettivi Convegn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5"/>
          <a:stretch/>
        </p:blipFill>
        <p:spPr>
          <a:xfrm>
            <a:off x="1364824" y="2091606"/>
            <a:ext cx="7546848" cy="15349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81663" y="2737554"/>
            <a:ext cx="10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Ob.1</a:t>
            </a:r>
            <a:endParaRPr lang="it-IT" sz="2800" b="1" dirty="0"/>
          </a:p>
        </p:txBody>
      </p:sp>
      <p:pic>
        <p:nvPicPr>
          <p:cNvPr id="14" name="Immagine 13" descr="Obiettivi Convegn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6" b="35351"/>
          <a:stretch/>
        </p:blipFill>
        <p:spPr>
          <a:xfrm>
            <a:off x="1362003" y="3626555"/>
            <a:ext cx="7546848" cy="145344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17507" y="4145843"/>
            <a:ext cx="10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Ob.2</a:t>
            </a:r>
            <a:endParaRPr lang="it-IT" sz="2800" b="1" dirty="0"/>
          </a:p>
        </p:txBody>
      </p:sp>
      <p:pic>
        <p:nvPicPr>
          <p:cNvPr id="15" name="Immagine 14" descr="Obiettivi Convegn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9" b="1"/>
          <a:stretch/>
        </p:blipFill>
        <p:spPr>
          <a:xfrm>
            <a:off x="1359182" y="5072303"/>
            <a:ext cx="7546848" cy="163282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481663" y="5500509"/>
            <a:ext cx="10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Ob.3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76740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team-building1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99138" l="1939" r="96953">
                        <a14:foregroundMark x1="53740" y1="78448" x2="53740" y2="78448"/>
                        <a14:foregroundMark x1="39335" y1="77011" x2="39335" y2="77011"/>
                        <a14:foregroundMark x1="56787" y1="82184" x2="56787" y2="82184"/>
                        <a14:foregroundMark x1="53740" y1="85057" x2="53740" y2="85057"/>
                        <a14:foregroundMark x1="60942" y1="82184" x2="60942" y2="82184"/>
                        <a14:foregroundMark x1="39889" y1="80460" x2="39889" y2="80460"/>
                        <a14:foregroundMark x1="50693" y1="85632" x2="50693" y2="85632"/>
                        <a14:foregroundMark x1="74792" y1="75000" x2="74792" y2="75000"/>
                        <a14:foregroundMark x1="75900" y1="52299" x2="75900" y2="52299"/>
                        <a14:foregroundMark x1="79501" y1="57759" x2="79501" y2="57759"/>
                        <a14:foregroundMark x1="82548" y1="59483" x2="82548" y2="59483"/>
                        <a14:foregroundMark x1="34903" y1="83333" x2="34903" y2="83333"/>
                        <a14:foregroundMark x1="19945" y1="74138" x2="19945" y2="74138"/>
                        <a14:foregroundMark x1="22715" y1="77586" x2="22715" y2="77586"/>
                        <a14:foregroundMark x1="25208" y1="79310" x2="25208" y2="79310"/>
                        <a14:foregroundMark x1="15512" y1="71264" x2="15512" y2="71264"/>
                        <a14:foregroundMark x1="64543" y1="80460" x2="64543" y2="80460"/>
                        <a14:backgroundMark x1="63435" y1="39943" x2="63435" y2="39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6413" r="8990" b="9132"/>
          <a:stretch/>
        </p:blipFill>
        <p:spPr>
          <a:xfrm>
            <a:off x="7005398" y="4504027"/>
            <a:ext cx="1869969" cy="1810428"/>
          </a:xfrm>
          <a:prstGeom prst="rect">
            <a:avLst/>
          </a:prstGeom>
        </p:spPr>
      </p:pic>
      <p:pic>
        <p:nvPicPr>
          <p:cNvPr id="19" name="Immagine 18" descr="sharing-work-300x225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6889" l="3000" r="95667">
                        <a14:foregroundMark x1="72667" y1="18222" x2="7266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4" t="5065" r="6041" b="5212"/>
          <a:stretch/>
        </p:blipFill>
        <p:spPr>
          <a:xfrm>
            <a:off x="6014596" y="2056507"/>
            <a:ext cx="1967652" cy="1637511"/>
          </a:xfrm>
          <a:prstGeom prst="rect">
            <a:avLst/>
          </a:prstGeom>
        </p:spPr>
      </p:pic>
      <p:pic>
        <p:nvPicPr>
          <p:cNvPr id="16" name="Immagine 15" descr="lavorare-in-team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" y="4685468"/>
            <a:ext cx="2442120" cy="1981859"/>
          </a:xfrm>
          <a:prstGeom prst="rect">
            <a:avLst/>
          </a:prstGeom>
        </p:spPr>
      </p:pic>
      <p:pic>
        <p:nvPicPr>
          <p:cNvPr id="5" name="Immagine 4" descr="Freccia in giù Progetto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3265" r="21704" b="9751"/>
          <a:stretch/>
        </p:blipFill>
        <p:spPr>
          <a:xfrm>
            <a:off x="1500956" y="2279820"/>
            <a:ext cx="5835129" cy="42754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Le Azioni del Progetto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8065" y="2007038"/>
            <a:ext cx="1904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Formazione Docenti</a:t>
            </a:r>
            <a:endParaRPr lang="it-IT" sz="2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97773" y="2385538"/>
            <a:ext cx="28982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Sportello d’Ascolto per IC</a:t>
            </a:r>
            <a:endParaRPr lang="it-IT" sz="2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835081" y="3194778"/>
            <a:ext cx="21464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Questionario per IS</a:t>
            </a:r>
            <a:endParaRPr lang="it-IT" sz="2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835081" y="4420061"/>
            <a:ext cx="3434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Attività Laboratoriali per Creazione </a:t>
            </a:r>
            <a:r>
              <a:rPr lang="it-IT" sz="2600" b="1" dirty="0"/>
              <a:t>M</a:t>
            </a:r>
            <a:r>
              <a:rPr lang="it-IT" sz="2600" b="1" dirty="0" smtClean="0"/>
              <a:t>ateriali</a:t>
            </a:r>
            <a:endParaRPr lang="it-IT" sz="2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34262" y="3638190"/>
            <a:ext cx="31387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Incontri su Bullismo e Violenza di Genere</a:t>
            </a:r>
            <a:endParaRPr lang="it-IT" sz="2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48899" y="6174884"/>
            <a:ext cx="255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Convegno Finale</a:t>
            </a:r>
            <a:endParaRPr lang="it-IT" sz="2600" b="1" dirty="0"/>
          </a:p>
        </p:txBody>
      </p:sp>
      <p:pic>
        <p:nvPicPr>
          <p:cNvPr id="17" name="Immagine 16" descr="Questionario.jp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5" b="95874" l="5000" r="93226">
                        <a14:foregroundMark x1="7742" y1="39806" x2="7742" y2="39806"/>
                        <a14:foregroundMark x1="72419" y1="13107" x2="72419" y2="13107"/>
                        <a14:backgroundMark x1="64355" y1="29369" x2="64355" y2="29369"/>
                        <a14:backgroundMark x1="59355" y1="49515" x2="59355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3" t="4502" r="7042" b="3536"/>
          <a:stretch/>
        </p:blipFill>
        <p:spPr>
          <a:xfrm>
            <a:off x="174784" y="3084443"/>
            <a:ext cx="1751003" cy="13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0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Attività Psicoeducative</a:t>
            </a:r>
            <a:endParaRPr lang="it-IT" sz="4400" b="1" dirty="0"/>
          </a:p>
        </p:txBody>
      </p:sp>
      <p:pic>
        <p:nvPicPr>
          <p:cNvPr id="3" name="Immagine 2" descr="logo-scuole-insi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4" name="Immagine 3" descr="logo-minister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  <p:sp>
        <p:nvSpPr>
          <p:cNvPr id="24" name="Segnaposto contenuto 2"/>
          <p:cNvSpPr txBox="1">
            <a:spLocks/>
          </p:cNvSpPr>
          <p:nvPr/>
        </p:nvSpPr>
        <p:spPr>
          <a:xfrm>
            <a:off x="183444" y="2201335"/>
            <a:ext cx="8730369" cy="987778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i="1" dirty="0" smtClean="0">
                <a:solidFill>
                  <a:srgbClr val="000000"/>
                </a:solidFill>
                <a:cs typeface="Calibri"/>
              </a:rPr>
              <a:t>Se me lo dirai</a:t>
            </a:r>
            <a:r>
              <a:rPr lang="is-IS" sz="2800" i="1" dirty="0" smtClean="0">
                <a:solidFill>
                  <a:srgbClr val="000000"/>
                </a:solidFill>
                <a:cs typeface="Calibri"/>
              </a:rPr>
              <a:t>… lo dimenticherò. </a:t>
            </a:r>
            <a:r>
              <a:rPr lang="it-IT" sz="2800" i="1" dirty="0" err="1" smtClean="0">
                <a:solidFill>
                  <a:srgbClr val="000000"/>
                </a:solidFill>
                <a:cs typeface="Calibri"/>
              </a:rPr>
              <a:t>S</a:t>
            </a:r>
            <a:r>
              <a:rPr lang="is-IS" sz="2800" i="1" dirty="0" smtClean="0">
                <a:solidFill>
                  <a:srgbClr val="000000"/>
                </a:solidFill>
                <a:cs typeface="Calibri"/>
              </a:rPr>
              <a:t>e me lo mostrerai... </a:t>
            </a:r>
            <a:r>
              <a:rPr lang="it-IT" sz="2800" i="1" dirty="0">
                <a:solidFill>
                  <a:srgbClr val="000000"/>
                </a:solidFill>
                <a:cs typeface="Calibri"/>
              </a:rPr>
              <a:t>l</a:t>
            </a:r>
            <a:r>
              <a:rPr lang="is-IS" sz="2800" i="1" dirty="0" smtClean="0">
                <a:solidFill>
                  <a:srgbClr val="000000"/>
                </a:solidFill>
                <a:cs typeface="Calibri"/>
              </a:rPr>
              <a:t>o ricorderò. </a:t>
            </a:r>
            <a:r>
              <a:rPr lang="it-IT" sz="2800" i="1" dirty="0" err="1" smtClean="0">
                <a:solidFill>
                  <a:srgbClr val="000000"/>
                </a:solidFill>
                <a:cs typeface="Calibri"/>
              </a:rPr>
              <a:t>S</a:t>
            </a:r>
            <a:r>
              <a:rPr lang="is-IS" sz="2800" i="1" dirty="0" smtClean="0">
                <a:solidFill>
                  <a:srgbClr val="000000"/>
                </a:solidFill>
                <a:cs typeface="Calibri"/>
              </a:rPr>
              <a:t>e mi coinvolgerai... </a:t>
            </a:r>
            <a:r>
              <a:rPr lang="it-IT" sz="2800" i="1" dirty="0">
                <a:solidFill>
                  <a:srgbClr val="000000"/>
                </a:solidFill>
                <a:cs typeface="Calibri"/>
              </a:rPr>
              <a:t>i</a:t>
            </a:r>
            <a:r>
              <a:rPr lang="is-IS" sz="2800" i="1" dirty="0" smtClean="0">
                <a:solidFill>
                  <a:srgbClr val="000000"/>
                </a:solidFill>
                <a:cs typeface="Calibri"/>
              </a:rPr>
              <a:t>o lo capirò!</a:t>
            </a:r>
          </a:p>
        </p:txBody>
      </p:sp>
      <p:pic>
        <p:nvPicPr>
          <p:cNvPr id="8" name="Immagine 7" descr="team-building1.jpe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99138" l="1939" r="96953">
                        <a14:foregroundMark x1="53740" y1="78448" x2="53740" y2="78448"/>
                        <a14:foregroundMark x1="39335" y1="77011" x2="39335" y2="77011"/>
                        <a14:foregroundMark x1="56787" y1="82184" x2="56787" y2="82184"/>
                        <a14:foregroundMark x1="53740" y1="85057" x2="53740" y2="85057"/>
                        <a14:foregroundMark x1="60942" y1="82184" x2="60942" y2="82184"/>
                        <a14:foregroundMark x1="39889" y1="80460" x2="39889" y2="80460"/>
                        <a14:foregroundMark x1="50693" y1="85632" x2="50693" y2="85632"/>
                        <a14:foregroundMark x1="74792" y1="75000" x2="74792" y2="75000"/>
                        <a14:foregroundMark x1="75900" y1="52299" x2="75900" y2="52299"/>
                        <a14:foregroundMark x1="79501" y1="57759" x2="79501" y2="57759"/>
                        <a14:foregroundMark x1="82548" y1="59483" x2="82548" y2="59483"/>
                        <a14:foregroundMark x1="34903" y1="83333" x2="34903" y2="83333"/>
                        <a14:foregroundMark x1="19945" y1="74138" x2="19945" y2="74138"/>
                        <a14:foregroundMark x1="22715" y1="77586" x2="22715" y2="77586"/>
                        <a14:foregroundMark x1="25208" y1="79310" x2="25208" y2="79310"/>
                        <a14:foregroundMark x1="15512" y1="71264" x2="15512" y2="71264"/>
                        <a14:foregroundMark x1="64543" y1="80460" x2="64543" y2="80460"/>
                        <a14:backgroundMark x1="63435" y1="39943" x2="63435" y2="39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6413" r="8990" b="9132"/>
          <a:stretch/>
        </p:blipFill>
        <p:spPr>
          <a:xfrm>
            <a:off x="7128510" y="4941472"/>
            <a:ext cx="1869969" cy="1810428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335845" y="3443110"/>
            <a:ext cx="8563858" cy="2003778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/>
            </a:pPr>
            <a:r>
              <a:rPr lang="it-IT" sz="2600" dirty="0" err="1" smtClean="0">
                <a:solidFill>
                  <a:srgbClr val="000000"/>
                </a:solidFill>
                <a:cs typeface="Calibri"/>
              </a:rPr>
              <a:t>S</a:t>
            </a:r>
            <a:r>
              <a:rPr lang="is-IS" sz="2600" dirty="0" smtClean="0">
                <a:solidFill>
                  <a:srgbClr val="000000"/>
                </a:solidFill>
                <a:cs typeface="Calibri"/>
              </a:rPr>
              <a:t>timolazione del </a:t>
            </a:r>
            <a:r>
              <a:rPr lang="is-IS" sz="2600" b="1" dirty="0" smtClean="0">
                <a:solidFill>
                  <a:srgbClr val="000000"/>
                </a:solidFill>
                <a:cs typeface="Calibri"/>
              </a:rPr>
              <a:t>pensiero positivo creativo </a:t>
            </a:r>
            <a:r>
              <a:rPr lang="is-IS" sz="2600" dirty="0" smtClean="0">
                <a:solidFill>
                  <a:srgbClr val="000000"/>
                </a:solidFill>
                <a:cs typeface="Calibri"/>
              </a:rPr>
              <a:t>(</a:t>
            </a:r>
            <a:r>
              <a:rPr lang="is-IS" sz="2600" i="1" dirty="0" smtClean="0">
                <a:solidFill>
                  <a:srgbClr val="000000"/>
                </a:solidFill>
                <a:cs typeface="Calibri"/>
              </a:rPr>
              <a:t>problem solving</a:t>
            </a:r>
            <a:r>
              <a:rPr lang="is-IS" sz="2600" dirty="0" smtClean="0">
                <a:solidFill>
                  <a:srgbClr val="000000"/>
                </a:solidFill>
                <a:cs typeface="Calibri"/>
              </a:rPr>
              <a:t>)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it-IT" sz="2600" b="1" dirty="0" err="1" smtClean="0">
                <a:solidFill>
                  <a:srgbClr val="000000"/>
                </a:solidFill>
                <a:cs typeface="Calibri"/>
              </a:rPr>
              <a:t>P</a:t>
            </a:r>
            <a:r>
              <a:rPr lang="is-IS" sz="2600" b="1" dirty="0" smtClean="0">
                <a:solidFill>
                  <a:srgbClr val="000000"/>
                </a:solidFill>
                <a:cs typeface="Calibri"/>
              </a:rPr>
              <a:t>artecipAzione attiva </a:t>
            </a:r>
            <a:r>
              <a:rPr lang="is-IS" sz="2600" dirty="0" smtClean="0">
                <a:solidFill>
                  <a:srgbClr val="000000"/>
                </a:solidFill>
                <a:cs typeface="Calibri"/>
              </a:rPr>
              <a:t>degli studenti, i veri protagonisti del progetto</a:t>
            </a:r>
            <a:endParaRPr lang="is-IS" sz="2800" dirty="0" smtClean="0">
              <a:solidFill>
                <a:srgbClr val="000000"/>
              </a:solidFill>
              <a:cs typeface="Calibri"/>
            </a:endParaRPr>
          </a:p>
          <a:p>
            <a:pPr marL="514350" indent="-514350" algn="just">
              <a:buFont typeface="+mj-lt"/>
              <a:buAutoNum type="alphaUcPeriod"/>
            </a:pPr>
            <a:endParaRPr lang="it-IT"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35845" y="5493187"/>
            <a:ext cx="6818488" cy="98381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 startAt="3"/>
            </a:pPr>
            <a:r>
              <a:rPr lang="it-IT" sz="2600" b="1" dirty="0" smtClean="0">
                <a:solidFill>
                  <a:srgbClr val="000000"/>
                </a:solidFill>
                <a:cs typeface="Calibri"/>
              </a:rPr>
              <a:t>A</a:t>
            </a:r>
            <a:r>
              <a:rPr lang="is-IS" sz="2600" b="1" dirty="0" smtClean="0">
                <a:solidFill>
                  <a:srgbClr val="000000"/>
                </a:solidFill>
                <a:cs typeface="Calibri"/>
              </a:rPr>
              <a:t>pprendimento</a:t>
            </a:r>
            <a:r>
              <a:rPr lang="is-IS" sz="2600" dirty="0" smtClean="0">
                <a:solidFill>
                  <a:srgbClr val="000000"/>
                </a:solidFill>
                <a:cs typeface="Calibri"/>
              </a:rPr>
              <a:t> di conoscenze e competenze con </a:t>
            </a:r>
            <a:r>
              <a:rPr lang="is-IS" sz="2600" b="1" dirty="0" smtClean="0">
                <a:solidFill>
                  <a:srgbClr val="000000"/>
                </a:solidFill>
                <a:cs typeface="Calibri"/>
              </a:rPr>
              <a:t>riflessioni</a:t>
            </a:r>
            <a:r>
              <a:rPr lang="is-IS" sz="2600" dirty="0" smtClean="0">
                <a:solidFill>
                  <a:srgbClr val="000000"/>
                </a:solidFill>
                <a:cs typeface="Calibri"/>
              </a:rPr>
              <a:t> individuali e di gruppo</a:t>
            </a:r>
            <a:endParaRPr lang="is-IS" sz="2800" dirty="0" smtClean="0">
              <a:solidFill>
                <a:srgbClr val="000000"/>
              </a:solidFill>
              <a:cs typeface="Calibri"/>
            </a:endParaRPr>
          </a:p>
          <a:p>
            <a:pPr marL="514350" indent="-514350" algn="just">
              <a:buFont typeface="+mj-lt"/>
              <a:buAutoNum type="alphaUcPeriod" startAt="3"/>
            </a:pPr>
            <a:endParaRPr lang="it-IT" sz="2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3493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MANIFESTO-QUESTO-NON-E-AMORErid1pd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5" y="1104263"/>
            <a:ext cx="8022418" cy="5760000"/>
          </a:xfrm>
          <a:prstGeom prst="rect">
            <a:avLst/>
          </a:prstGeom>
        </p:spPr>
      </p:pic>
      <p:pic>
        <p:nvPicPr>
          <p:cNvPr id="5" name="Immagine 4" descr="logo-scuole-insie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3104" b="22423"/>
          <a:stretch/>
        </p:blipFill>
        <p:spPr>
          <a:xfrm>
            <a:off x="914400" y="200530"/>
            <a:ext cx="885423" cy="903731"/>
          </a:xfrm>
          <a:prstGeom prst="rect">
            <a:avLst/>
          </a:prstGeom>
        </p:spPr>
      </p:pic>
      <p:pic>
        <p:nvPicPr>
          <p:cNvPr id="6" name="Immagine 5" descr="logo-minister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566"/>
          <a:stretch/>
        </p:blipFill>
        <p:spPr>
          <a:xfrm>
            <a:off x="5334525" y="191214"/>
            <a:ext cx="3576580" cy="8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38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Impostazioni personalizzate 13">
      <a:dk1>
        <a:srgbClr val="000000"/>
      </a:dk1>
      <a:lt1>
        <a:srgbClr val="FFFFFF"/>
      </a:lt1>
      <a:dk2>
        <a:srgbClr val="FF8000"/>
      </a:dk2>
      <a:lt2>
        <a:srgbClr val="FF8000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9420</TotalTime>
  <Words>1244</Words>
  <Application>Microsoft Macintosh PowerPoint</Application>
  <PresentationFormat>Presentazione su schermo (4:3)</PresentationFormat>
  <Paragraphs>96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Perception</vt:lpstr>
      <vt:lpstr>Presentazione di PowerPoint</vt:lpstr>
      <vt:lpstr>IL PROGETTO  “QUESTO NON È AMORE”</vt:lpstr>
      <vt:lpstr>La Nascita del Progetto – DPO</vt:lpstr>
      <vt:lpstr>La Nascita del Progetto – DPO</vt:lpstr>
      <vt:lpstr>Destinatari e Durata</vt:lpstr>
      <vt:lpstr>Finalità e Obiettivi</vt:lpstr>
      <vt:lpstr>Le Azioni del Progetto</vt:lpstr>
      <vt:lpstr>Attività Psicoeducative</vt:lpstr>
      <vt:lpstr>Presentazione di PowerPoint</vt:lpstr>
      <vt:lpstr>Violenza Contro le Donne – VAW</vt:lpstr>
      <vt:lpstr>La Violenza Contro le Donne</vt:lpstr>
      <vt:lpstr>Riferimenti Bibliografici</vt:lpstr>
      <vt:lpstr>Riferimenti Bibliografici</vt:lpstr>
      <vt:lpstr>Riferimenti Bibliografici</vt:lpstr>
      <vt:lpstr>Riferimenti Sitografici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Elena</dc:creator>
  <cp:lastModifiedBy>Elena</cp:lastModifiedBy>
  <cp:revision>362</cp:revision>
  <dcterms:created xsi:type="dcterms:W3CDTF">2017-09-11T20:20:39Z</dcterms:created>
  <dcterms:modified xsi:type="dcterms:W3CDTF">2017-11-27T22:12:16Z</dcterms:modified>
</cp:coreProperties>
</file>