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481" r:id="rId3"/>
    <p:sldId id="483" r:id="rId4"/>
    <p:sldId id="482" r:id="rId5"/>
    <p:sldId id="484" r:id="rId6"/>
    <p:sldId id="485" r:id="rId7"/>
    <p:sldId id="516" r:id="rId8"/>
    <p:sldId id="495" r:id="rId9"/>
    <p:sldId id="520" r:id="rId10"/>
    <p:sldId id="518" r:id="rId11"/>
    <p:sldId id="519" r:id="rId12"/>
    <p:sldId id="515" r:id="rId13"/>
    <p:sldId id="517" r:id="rId14"/>
    <p:sldId id="464" r:id="rId15"/>
    <p:sldId id="465" r:id="rId16"/>
    <p:sldId id="466" r:id="rId17"/>
    <p:sldId id="4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0080FF"/>
    <a:srgbClr val="FF6FCF"/>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66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it-IT" sz="2200" dirty="0"/>
              <a:t>CLASSI</a:t>
            </a:r>
          </a:p>
        </c:rich>
      </c:tx>
      <c:layout/>
      <c:overlay val="0"/>
    </c:title>
    <c:autoTitleDeleted val="0"/>
    <c:plotArea>
      <c:layout>
        <c:manualLayout>
          <c:layoutTarget val="inner"/>
          <c:xMode val="edge"/>
          <c:yMode val="edge"/>
          <c:x val="0.123016045872719"/>
          <c:y val="0.225465501902176"/>
          <c:w val="0.77873833552975"/>
          <c:h val="0.745549556158999"/>
        </c:manualLayout>
      </c:layout>
      <c:pieChart>
        <c:varyColors val="1"/>
        <c:ser>
          <c:idx val="0"/>
          <c:order val="0"/>
          <c:tx>
            <c:strRef>
              <c:f>Foglio1!$B$1</c:f>
              <c:strCache>
                <c:ptCount val="1"/>
                <c:pt idx="0">
                  <c:v>CLASSI IS</c:v>
                </c:pt>
              </c:strCache>
            </c:strRef>
          </c:tx>
          <c:dPt>
            <c:idx val="1"/>
            <c:bubble3D val="0"/>
            <c:spPr>
              <a:solidFill>
                <a:srgbClr val="FFFF00"/>
              </a:solidFill>
            </c:spPr>
          </c:dPt>
          <c:dPt>
            <c:idx val="2"/>
            <c:bubble3D val="0"/>
            <c:spPr>
              <a:solidFill>
                <a:srgbClr val="FF6666"/>
              </a:solidFill>
            </c:spPr>
          </c:dPt>
          <c:cat>
            <c:strRef>
              <c:f>Foglio1!$A$2:$A$4</c:f>
              <c:strCache>
                <c:ptCount val="3"/>
                <c:pt idx="0">
                  <c:v>IS Balbo</c:v>
                </c:pt>
                <c:pt idx="1">
                  <c:v>IS Leardi</c:v>
                </c:pt>
                <c:pt idx="2">
                  <c:v>IS Sobrero</c:v>
                </c:pt>
              </c:strCache>
            </c:strRef>
          </c:cat>
          <c:val>
            <c:numRef>
              <c:f>Foglio1!$B$2:$B$4</c:f>
              <c:numCache>
                <c:formatCode>General</c:formatCode>
                <c:ptCount val="3"/>
                <c:pt idx="0">
                  <c:v>65.0</c:v>
                </c:pt>
                <c:pt idx="1">
                  <c:v>64.0</c:v>
                </c:pt>
                <c:pt idx="2">
                  <c:v>55.0</c:v>
                </c:pt>
              </c:numCache>
            </c:numRef>
          </c:val>
        </c:ser>
        <c:dLbls>
          <c:showLegendKey val="0"/>
          <c:showVal val="0"/>
          <c:showCatName val="0"/>
          <c:showSerName val="0"/>
          <c:showPercent val="0"/>
          <c:showBubbleSize val="0"/>
          <c:showLeaderLines val="1"/>
        </c:dLbls>
        <c:firstSliceAng val="0"/>
      </c:pieChart>
    </c:plotArea>
    <c:legend>
      <c:legendPos val="t"/>
      <c:layout>
        <c:manualLayout>
          <c:xMode val="edge"/>
          <c:yMode val="edge"/>
          <c:x val="0.0114679629753639"/>
          <c:y val="0.105188781810818"/>
          <c:w val="0.971559486495665"/>
          <c:h val="0.0783788516568515"/>
        </c:manualLayout>
      </c:layout>
      <c:overlay val="0"/>
      <c:spPr>
        <a:ln>
          <a:solidFill>
            <a:schemeClr val="tx1"/>
          </a:solidFill>
        </a:ln>
      </c:spPr>
      <c:txPr>
        <a:bodyPr/>
        <a:lstStyle/>
        <a:p>
          <a:pPr>
            <a:defRPr sz="20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it-IT" sz="2200" dirty="0"/>
              <a:t>PARTECIPANTI</a:t>
            </a:r>
          </a:p>
        </c:rich>
      </c:tx>
      <c:layout/>
      <c:overlay val="0"/>
    </c:title>
    <c:autoTitleDeleted val="0"/>
    <c:plotArea>
      <c:layout>
        <c:manualLayout>
          <c:layoutTarget val="inner"/>
          <c:xMode val="edge"/>
          <c:yMode val="edge"/>
          <c:x val="0.113109894503922"/>
          <c:y val="0.210609203333847"/>
          <c:w val="0.781962030345316"/>
          <c:h val="0.740331343440163"/>
        </c:manualLayout>
      </c:layout>
      <c:pieChart>
        <c:varyColors val="1"/>
        <c:ser>
          <c:idx val="0"/>
          <c:order val="0"/>
          <c:tx>
            <c:strRef>
              <c:f>Foglio1!$B$1</c:f>
              <c:strCache>
                <c:ptCount val="1"/>
                <c:pt idx="0">
                  <c:v>PARTECIPANTI</c:v>
                </c:pt>
              </c:strCache>
            </c:strRef>
          </c:tx>
          <c:dPt>
            <c:idx val="0"/>
            <c:bubble3D val="0"/>
            <c:spPr>
              <a:solidFill>
                <a:srgbClr val="FF6FCF"/>
              </a:solidFill>
            </c:spPr>
          </c:dPt>
          <c:dPt>
            <c:idx val="1"/>
            <c:bubble3D val="0"/>
            <c:spPr>
              <a:solidFill>
                <a:srgbClr val="0080FF"/>
              </a:solidFill>
            </c:spPr>
          </c:dPt>
          <c:cat>
            <c:strRef>
              <c:f>Foglio1!$A$2:$A$3</c:f>
              <c:strCache>
                <c:ptCount val="2"/>
                <c:pt idx="0">
                  <c:v>Femmine</c:v>
                </c:pt>
                <c:pt idx="1">
                  <c:v>Maschi</c:v>
                </c:pt>
              </c:strCache>
            </c:strRef>
          </c:cat>
          <c:val>
            <c:numRef>
              <c:f>Foglio1!$B$2:$B$3</c:f>
              <c:numCache>
                <c:formatCode>General</c:formatCode>
                <c:ptCount val="2"/>
                <c:pt idx="0">
                  <c:v>83.0</c:v>
                </c:pt>
                <c:pt idx="1">
                  <c:v>101.0</c:v>
                </c:pt>
              </c:numCache>
            </c:numRef>
          </c:val>
        </c:ser>
        <c:dLbls>
          <c:showLegendKey val="0"/>
          <c:showVal val="0"/>
          <c:showCatName val="0"/>
          <c:showSerName val="0"/>
          <c:showPercent val="0"/>
          <c:showBubbleSize val="0"/>
          <c:showLeaderLines val="1"/>
        </c:dLbls>
        <c:firstSliceAng val="0"/>
      </c:pieChart>
    </c:plotArea>
    <c:legend>
      <c:legendPos val="t"/>
      <c:layout>
        <c:manualLayout>
          <c:xMode val="edge"/>
          <c:yMode val="edge"/>
          <c:x val="0.208502821546574"/>
          <c:y val="0.106897966502945"/>
          <c:w val="0.582994142160937"/>
          <c:h val="0.0830546249462745"/>
        </c:manualLayout>
      </c:layout>
      <c:overlay val="0"/>
      <c:spPr>
        <a:ln>
          <a:solidFill>
            <a:srgbClr val="000000"/>
          </a:solidFill>
        </a:ln>
      </c:spPr>
      <c:txPr>
        <a:bodyPr/>
        <a:lstStyle/>
        <a:p>
          <a:pPr>
            <a:defRPr sz="2000"/>
          </a:pPr>
          <a:endParaRPr lang="it-IT"/>
        </a:p>
      </c:txPr>
    </c:legend>
    <c:plotVisOnly val="1"/>
    <c:dispBlanksAs val="gap"/>
    <c:showDLblsOverMax val="0"/>
  </c:chart>
  <c:txPr>
    <a:bodyPr/>
    <a:lstStyle/>
    <a:p>
      <a:pPr>
        <a:defRPr sz="1800"/>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4E769-4487-4548-A44B-AB4E659A88B4}" type="doc">
      <dgm:prSet loTypeId="urn:microsoft.com/office/officeart/2005/8/layout/radial4" loCatId="" qsTypeId="urn:microsoft.com/office/officeart/2005/8/quickstyle/simple5" qsCatId="simple" csTypeId="urn:microsoft.com/office/officeart/2005/8/colors/accent1_2" csCatId="accent1" phldr="1"/>
      <dgm:spPr/>
      <dgm:t>
        <a:bodyPr/>
        <a:lstStyle/>
        <a:p>
          <a:endParaRPr lang="it-IT"/>
        </a:p>
      </dgm:t>
    </dgm:pt>
    <dgm:pt modelId="{CB265482-4845-6049-88EE-1694E2FF1200}">
      <dgm:prSet phldrT="[Testo]" custT="1"/>
      <dgm:spPr>
        <a:xfrm>
          <a:off x="1001933" y="118755"/>
          <a:ext cx="6591553" cy="2014152"/>
        </a:xfrm>
        <a:prstGeom prst="ellipse">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gm:spPr>
      <dgm:t>
        <a:bodyPr/>
        <a:lstStyle/>
        <a:p>
          <a:r>
            <a:rPr lang="it-IT" sz="2800" b="1" dirty="0" smtClean="0">
              <a:solidFill>
                <a:srgbClr val="000000"/>
              </a:solidFill>
              <a:latin typeface="Calibri"/>
              <a:ea typeface="+mn-ea"/>
              <a:cs typeface="+mn-cs"/>
            </a:rPr>
            <a:t>LA LEGITTIMAZIONE DELLA VIOLENZA DI GENERE</a:t>
          </a:r>
          <a:endParaRPr lang="it-IT" sz="2800" b="1" dirty="0">
            <a:solidFill>
              <a:srgbClr val="000000"/>
            </a:solidFill>
            <a:latin typeface="Calibri"/>
            <a:ea typeface="+mn-ea"/>
            <a:cs typeface="+mn-cs"/>
          </a:endParaRPr>
        </a:p>
      </dgm:t>
    </dgm:pt>
    <dgm:pt modelId="{BA40ED02-20E4-6E42-9F10-0B2D499AEDE2}" type="parTrans" cxnId="{F5BEBA3B-E1B1-A043-97AD-A74A2E1EB44A}">
      <dgm:prSet/>
      <dgm:spPr/>
      <dgm:t>
        <a:bodyPr/>
        <a:lstStyle/>
        <a:p>
          <a:endParaRPr lang="it-IT"/>
        </a:p>
      </dgm:t>
    </dgm:pt>
    <dgm:pt modelId="{9AD28333-6DF3-5745-915F-BFFE8A741A74}" type="sibTrans" cxnId="{F5BEBA3B-E1B1-A043-97AD-A74A2E1EB44A}">
      <dgm:prSet/>
      <dgm:spPr/>
      <dgm:t>
        <a:bodyPr/>
        <a:lstStyle/>
        <a:p>
          <a:endParaRPr lang="it-IT"/>
        </a:p>
      </dgm:t>
    </dgm:pt>
    <dgm:pt modelId="{44DCDA97-A2D4-214B-B79D-D3CAFBD00394}">
      <dgm:prSet phldrT="[Testo]" custT="1"/>
      <dgm:spPr>
        <a:xfrm>
          <a:off x="81222" y="2659296"/>
          <a:ext cx="2700007" cy="1800001"/>
        </a:xfrm>
        <a:prstGeom prst="roundRect">
          <a:avLst>
            <a:gd name="adj" fmla="val 10000"/>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gm:spPr>
      <dgm:t>
        <a:bodyPr/>
        <a:lstStyle/>
        <a:p>
          <a:r>
            <a:rPr lang="it-IT" sz="2800" dirty="0" smtClean="0">
              <a:solidFill>
                <a:srgbClr val="000000"/>
              </a:solidFill>
              <a:latin typeface="Calibri"/>
              <a:ea typeface="+mn-ea"/>
              <a:cs typeface="+mn-cs"/>
            </a:rPr>
            <a:t>Giustificazione del Sistema   </a:t>
          </a:r>
          <a:r>
            <a:rPr lang="it-IT" sz="2400" dirty="0" smtClean="0">
              <a:solidFill>
                <a:srgbClr val="000000"/>
              </a:solidFill>
              <a:latin typeface="Calibri"/>
              <a:ea typeface="+mn-ea"/>
              <a:cs typeface="+mn-cs"/>
            </a:rPr>
            <a:t>(</a:t>
          </a:r>
          <a:r>
            <a:rPr lang="it-IT" sz="2400" dirty="0" err="1" smtClean="0">
              <a:solidFill>
                <a:srgbClr val="000000"/>
              </a:solidFill>
              <a:latin typeface="Calibri"/>
              <a:ea typeface="+mn-ea"/>
              <a:cs typeface="+mn-cs"/>
            </a:rPr>
            <a:t>Jost</a:t>
          </a:r>
          <a:r>
            <a:rPr lang="it-IT" sz="2400" dirty="0" smtClean="0">
              <a:solidFill>
                <a:srgbClr val="000000"/>
              </a:solidFill>
              <a:latin typeface="Calibri"/>
              <a:ea typeface="+mn-ea"/>
              <a:cs typeface="+mn-cs"/>
            </a:rPr>
            <a:t>, </a:t>
          </a:r>
          <a:r>
            <a:rPr lang="it-IT" sz="2400" dirty="0" err="1" smtClean="0">
              <a:solidFill>
                <a:srgbClr val="000000"/>
              </a:solidFill>
              <a:latin typeface="Calibri"/>
              <a:ea typeface="+mn-ea"/>
              <a:cs typeface="+mn-cs"/>
            </a:rPr>
            <a:t>Kay</a:t>
          </a:r>
          <a:r>
            <a:rPr lang="it-IT" sz="2400" dirty="0" smtClean="0">
              <a:solidFill>
                <a:srgbClr val="000000"/>
              </a:solidFill>
              <a:latin typeface="Calibri"/>
              <a:ea typeface="+mn-ea"/>
              <a:cs typeface="+mn-cs"/>
            </a:rPr>
            <a:t>, 2005)</a:t>
          </a:r>
          <a:endParaRPr lang="it-IT" sz="2400" dirty="0">
            <a:solidFill>
              <a:srgbClr val="000000"/>
            </a:solidFill>
            <a:latin typeface="Calibri"/>
            <a:ea typeface="+mn-ea"/>
            <a:cs typeface="+mn-cs"/>
          </a:endParaRPr>
        </a:p>
      </dgm:t>
    </dgm:pt>
    <dgm:pt modelId="{BC382F91-51F1-BF42-B144-8344A356DA32}" type="parTrans" cxnId="{93BB1651-7E89-5A40-9D16-DEF716979F76}">
      <dgm:prSet/>
      <dgm:spPr>
        <a:xfrm rot="8380249">
          <a:off x="595459" y="2450589"/>
          <a:ext cx="2169692" cy="675818"/>
        </a:xfrm>
        <a:prstGeom prst="leftArrow">
          <a:avLst>
            <a:gd name="adj1" fmla="val 60000"/>
            <a:gd name="adj2" fmla="val 50000"/>
          </a:avLst>
        </a:prstGeom>
        <a:gradFill rotWithShape="0">
          <a:gsLst>
            <a:gs pos="0">
              <a:srgbClr val="FF7F01">
                <a:tint val="60000"/>
                <a:hueOff val="0"/>
                <a:satOff val="0"/>
                <a:lumOff val="0"/>
                <a:alphaOff val="0"/>
                <a:tint val="83000"/>
                <a:shade val="100000"/>
                <a:alpha val="100000"/>
                <a:hueMod val="100000"/>
                <a:satMod val="220000"/>
                <a:lumMod val="90000"/>
              </a:srgbClr>
            </a:gs>
            <a:gs pos="76000">
              <a:srgbClr val="FF7F01">
                <a:tint val="60000"/>
                <a:hueOff val="0"/>
                <a:satOff val="0"/>
                <a:lumOff val="0"/>
                <a:alphaOff val="0"/>
                <a:shade val="100000"/>
              </a:srgbClr>
            </a:gs>
            <a:gs pos="100000">
              <a:srgbClr val="FF7F01">
                <a:tint val="60000"/>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tint val="60000"/>
              <a:hueOff val="0"/>
              <a:satOff val="0"/>
              <a:lumOff val="0"/>
              <a:alphaOff val="0"/>
            </a:srgbClr>
          </a:contourClr>
        </a:sp3d>
      </dgm:spPr>
      <dgm:t>
        <a:bodyPr/>
        <a:lstStyle/>
        <a:p>
          <a:endParaRPr lang="it-IT"/>
        </a:p>
      </dgm:t>
    </dgm:pt>
    <dgm:pt modelId="{7C5FD3EB-7F58-FA43-BE8D-E35C2A595EE6}" type="sibTrans" cxnId="{93BB1651-7E89-5A40-9D16-DEF716979F76}">
      <dgm:prSet/>
      <dgm:spPr/>
      <dgm:t>
        <a:bodyPr/>
        <a:lstStyle/>
        <a:p>
          <a:endParaRPr lang="it-IT"/>
        </a:p>
      </dgm:t>
    </dgm:pt>
    <dgm:pt modelId="{82F0B7DC-8C62-D944-A2AB-535A4E766B86}">
      <dgm:prSet phldrT="[Testo]" custT="1"/>
      <dgm:spPr>
        <a:xfrm>
          <a:off x="3027625" y="3486804"/>
          <a:ext cx="2700007" cy="1800001"/>
        </a:xfrm>
        <a:prstGeom prst="roundRect">
          <a:avLst>
            <a:gd name="adj" fmla="val 10000"/>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gm:spPr>
      <dgm:t>
        <a:bodyPr/>
        <a:lstStyle/>
        <a:p>
          <a:r>
            <a:rPr lang="it-IT" sz="2800" dirty="0" smtClean="0">
              <a:solidFill>
                <a:srgbClr val="000000"/>
              </a:solidFill>
              <a:latin typeface="Calibri"/>
              <a:ea typeface="+mn-ea"/>
              <a:cs typeface="+mn-cs"/>
            </a:rPr>
            <a:t>Sessismo Ambivalente </a:t>
          </a:r>
          <a:r>
            <a:rPr lang="it-IT" sz="2400" dirty="0" smtClean="0">
              <a:solidFill>
                <a:srgbClr val="000000"/>
              </a:solidFill>
              <a:latin typeface="Calibri"/>
              <a:ea typeface="+mn-ea"/>
              <a:cs typeface="+mn-cs"/>
            </a:rPr>
            <a:t>(</a:t>
          </a:r>
          <a:r>
            <a:rPr lang="it-IT" sz="2400" dirty="0" err="1" smtClean="0">
              <a:solidFill>
                <a:srgbClr val="000000"/>
              </a:solidFill>
              <a:latin typeface="Calibri"/>
              <a:ea typeface="+mn-ea"/>
              <a:cs typeface="+mn-cs"/>
            </a:rPr>
            <a:t>Glick</a:t>
          </a:r>
          <a:r>
            <a:rPr lang="it-IT" sz="2400" dirty="0" smtClean="0">
              <a:solidFill>
                <a:srgbClr val="000000"/>
              </a:solidFill>
              <a:latin typeface="Calibri"/>
              <a:ea typeface="+mn-ea"/>
              <a:cs typeface="+mn-cs"/>
            </a:rPr>
            <a:t>, </a:t>
          </a:r>
          <a:r>
            <a:rPr lang="it-IT" sz="2400" dirty="0" err="1" smtClean="0">
              <a:solidFill>
                <a:srgbClr val="000000"/>
              </a:solidFill>
              <a:latin typeface="Calibri"/>
              <a:ea typeface="+mn-ea"/>
              <a:cs typeface="+mn-cs"/>
            </a:rPr>
            <a:t>Fiske</a:t>
          </a:r>
          <a:r>
            <a:rPr lang="it-IT" sz="2400" dirty="0" smtClean="0">
              <a:solidFill>
                <a:srgbClr val="000000"/>
              </a:solidFill>
              <a:latin typeface="Calibri"/>
              <a:ea typeface="+mn-ea"/>
              <a:cs typeface="+mn-cs"/>
            </a:rPr>
            <a:t>, 1996, 2001)</a:t>
          </a:r>
        </a:p>
      </dgm:t>
    </dgm:pt>
    <dgm:pt modelId="{CB97940F-B96C-DF46-A7B6-841714EF2F8A}" type="parTrans" cxnId="{7454D107-B477-B34B-B48A-65372180A073}">
      <dgm:prSet/>
      <dgm:spPr>
        <a:xfrm rot="5315766">
          <a:off x="3286228" y="2983916"/>
          <a:ext cx="2130599" cy="675818"/>
        </a:xfrm>
        <a:prstGeom prst="leftArrow">
          <a:avLst>
            <a:gd name="adj1" fmla="val 60000"/>
            <a:gd name="adj2" fmla="val 50000"/>
          </a:avLst>
        </a:prstGeom>
        <a:gradFill rotWithShape="0">
          <a:gsLst>
            <a:gs pos="0">
              <a:srgbClr val="FF7F01">
                <a:tint val="60000"/>
                <a:hueOff val="0"/>
                <a:satOff val="0"/>
                <a:lumOff val="0"/>
                <a:alphaOff val="0"/>
                <a:tint val="83000"/>
                <a:shade val="100000"/>
                <a:alpha val="100000"/>
                <a:hueMod val="100000"/>
                <a:satMod val="220000"/>
                <a:lumMod val="90000"/>
              </a:srgbClr>
            </a:gs>
            <a:gs pos="76000">
              <a:srgbClr val="FF7F01">
                <a:tint val="60000"/>
                <a:hueOff val="0"/>
                <a:satOff val="0"/>
                <a:lumOff val="0"/>
                <a:alphaOff val="0"/>
                <a:shade val="100000"/>
              </a:srgbClr>
            </a:gs>
            <a:gs pos="100000">
              <a:srgbClr val="FF7F01">
                <a:tint val="60000"/>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tint val="60000"/>
              <a:hueOff val="0"/>
              <a:satOff val="0"/>
              <a:lumOff val="0"/>
              <a:alphaOff val="0"/>
            </a:srgbClr>
          </a:contourClr>
        </a:sp3d>
      </dgm:spPr>
      <dgm:t>
        <a:bodyPr/>
        <a:lstStyle/>
        <a:p>
          <a:endParaRPr lang="it-IT"/>
        </a:p>
      </dgm:t>
    </dgm:pt>
    <dgm:pt modelId="{D287A1E9-AD6B-624A-AFE0-E5A5A12CF36F}" type="sibTrans" cxnId="{7454D107-B477-B34B-B48A-65372180A073}">
      <dgm:prSet/>
      <dgm:spPr/>
      <dgm:t>
        <a:bodyPr/>
        <a:lstStyle/>
        <a:p>
          <a:endParaRPr lang="it-IT"/>
        </a:p>
      </dgm:t>
    </dgm:pt>
    <dgm:pt modelId="{81DD5ED1-D628-694C-AB2B-E4C49DAEFF3B}">
      <dgm:prSet phldrT="[Testo]" custT="1"/>
      <dgm:spPr>
        <a:xfrm>
          <a:off x="6007833" y="2673485"/>
          <a:ext cx="2700007" cy="1800001"/>
        </a:xfrm>
        <a:prstGeom prst="roundRect">
          <a:avLst>
            <a:gd name="adj" fmla="val 10000"/>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gm:spPr>
      <dgm:t>
        <a:bodyPr/>
        <a:lstStyle/>
        <a:p>
          <a:r>
            <a:rPr lang="it-IT" sz="2800" dirty="0" smtClean="0">
              <a:solidFill>
                <a:srgbClr val="000000"/>
              </a:solidFill>
              <a:latin typeface="Calibri"/>
              <a:ea typeface="+mn-ea"/>
              <a:cs typeface="+mn-cs"/>
            </a:rPr>
            <a:t>Accettazione dei Miti sullo Stupro    </a:t>
          </a:r>
          <a:r>
            <a:rPr lang="it-IT" sz="2400" dirty="0" smtClean="0">
              <a:solidFill>
                <a:srgbClr val="000000"/>
              </a:solidFill>
              <a:latin typeface="Calibri"/>
              <a:ea typeface="+mn-ea"/>
              <a:cs typeface="Calibri"/>
            </a:rPr>
            <a:t>(</a:t>
          </a:r>
          <a:r>
            <a:rPr lang="it-IT" sz="2400" dirty="0" err="1" smtClean="0">
              <a:solidFill>
                <a:srgbClr val="000000"/>
              </a:solidFill>
              <a:latin typeface="Calibri"/>
              <a:ea typeface="+mn-ea"/>
              <a:cs typeface="Calibri"/>
            </a:rPr>
            <a:t>Lonsway</a:t>
          </a:r>
          <a:r>
            <a:rPr lang="it-IT" sz="2400" dirty="0" smtClean="0">
              <a:solidFill>
                <a:srgbClr val="000000"/>
              </a:solidFill>
              <a:latin typeface="Calibri"/>
              <a:ea typeface="+mn-ea"/>
              <a:cs typeface="Calibri"/>
            </a:rPr>
            <a:t>, Fitzgerald, 1994)</a:t>
          </a:r>
          <a:r>
            <a:rPr lang="it-IT" sz="2400" dirty="0" smtClean="0">
              <a:solidFill>
                <a:srgbClr val="000000"/>
              </a:solidFill>
              <a:latin typeface="Calibri"/>
              <a:ea typeface="+mn-ea"/>
              <a:cs typeface="+mn-cs"/>
            </a:rPr>
            <a:t> </a:t>
          </a:r>
          <a:endParaRPr lang="it-IT" sz="2400" dirty="0">
            <a:solidFill>
              <a:srgbClr val="000000"/>
            </a:solidFill>
            <a:latin typeface="Calibri"/>
            <a:ea typeface="+mn-ea"/>
            <a:cs typeface="+mn-cs"/>
          </a:endParaRPr>
        </a:p>
      </dgm:t>
    </dgm:pt>
    <dgm:pt modelId="{544292F1-8F84-124A-B74B-CD31EB0E35F1}" type="parTrans" cxnId="{81422951-BB83-8E4A-853D-8E48D9E7AA78}">
      <dgm:prSet/>
      <dgm:spPr>
        <a:xfrm rot="2319282">
          <a:off x="5958454" y="2456022"/>
          <a:ext cx="2279784" cy="675818"/>
        </a:xfrm>
        <a:prstGeom prst="leftArrow">
          <a:avLst>
            <a:gd name="adj1" fmla="val 60000"/>
            <a:gd name="adj2" fmla="val 50000"/>
          </a:avLst>
        </a:prstGeom>
        <a:gradFill rotWithShape="0">
          <a:gsLst>
            <a:gs pos="0">
              <a:srgbClr val="FF7F01">
                <a:tint val="60000"/>
                <a:hueOff val="0"/>
                <a:satOff val="0"/>
                <a:lumOff val="0"/>
                <a:alphaOff val="0"/>
                <a:tint val="83000"/>
                <a:shade val="100000"/>
                <a:alpha val="100000"/>
                <a:hueMod val="100000"/>
                <a:satMod val="220000"/>
                <a:lumMod val="90000"/>
              </a:srgbClr>
            </a:gs>
            <a:gs pos="76000">
              <a:srgbClr val="FF7F01">
                <a:tint val="60000"/>
                <a:hueOff val="0"/>
                <a:satOff val="0"/>
                <a:lumOff val="0"/>
                <a:alphaOff val="0"/>
                <a:shade val="100000"/>
              </a:srgbClr>
            </a:gs>
            <a:gs pos="100000">
              <a:srgbClr val="FF7F01">
                <a:tint val="60000"/>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tint val="60000"/>
              <a:hueOff val="0"/>
              <a:satOff val="0"/>
              <a:lumOff val="0"/>
              <a:alphaOff val="0"/>
            </a:srgbClr>
          </a:contourClr>
        </a:sp3d>
      </dgm:spPr>
      <dgm:t>
        <a:bodyPr/>
        <a:lstStyle/>
        <a:p>
          <a:endParaRPr lang="it-IT"/>
        </a:p>
      </dgm:t>
    </dgm:pt>
    <dgm:pt modelId="{43FEB0C5-26C3-4C42-B535-7DABCE72A050}" type="sibTrans" cxnId="{81422951-BB83-8E4A-853D-8E48D9E7AA78}">
      <dgm:prSet/>
      <dgm:spPr/>
      <dgm:t>
        <a:bodyPr/>
        <a:lstStyle/>
        <a:p>
          <a:endParaRPr lang="it-IT"/>
        </a:p>
      </dgm:t>
    </dgm:pt>
    <dgm:pt modelId="{249ED49E-717D-6F46-AEAF-788961A022CF}" type="pres">
      <dgm:prSet presAssocID="{A6C4E769-4487-4548-A44B-AB4E659A88B4}" presName="cycle" presStyleCnt="0">
        <dgm:presLayoutVars>
          <dgm:chMax val="1"/>
          <dgm:dir/>
          <dgm:animLvl val="ctr"/>
          <dgm:resizeHandles val="exact"/>
        </dgm:presLayoutVars>
      </dgm:prSet>
      <dgm:spPr/>
      <dgm:t>
        <a:bodyPr/>
        <a:lstStyle/>
        <a:p>
          <a:endParaRPr lang="it-IT"/>
        </a:p>
      </dgm:t>
    </dgm:pt>
    <dgm:pt modelId="{7AB9E256-E9EB-C34F-BADE-7AEA6C1F24AF}" type="pres">
      <dgm:prSet presAssocID="{CB265482-4845-6049-88EE-1694E2FF1200}" presName="centerShape" presStyleLbl="node0" presStyleIdx="0" presStyleCnt="1" custScaleX="277973" custScaleY="72220" custLinFactNeighborX="-1437" custLinFactNeighborY="-49949"/>
      <dgm:spPr/>
      <dgm:t>
        <a:bodyPr/>
        <a:lstStyle/>
        <a:p>
          <a:endParaRPr lang="it-IT"/>
        </a:p>
      </dgm:t>
    </dgm:pt>
    <dgm:pt modelId="{1EE3AA36-F0B6-384D-ADA8-C69A16242ACF}" type="pres">
      <dgm:prSet presAssocID="{BC382F91-51F1-BF42-B144-8344A356DA32}" presName="parTrans" presStyleLbl="bgSibTrans2D1" presStyleIdx="0" presStyleCnt="3" custLinFactNeighborX="-26637" custLinFactNeighborY="-10167"/>
      <dgm:spPr/>
      <dgm:t>
        <a:bodyPr/>
        <a:lstStyle/>
        <a:p>
          <a:endParaRPr lang="it-IT"/>
        </a:p>
      </dgm:t>
    </dgm:pt>
    <dgm:pt modelId="{3EF7BDD8-D510-B842-B86D-D6CE24C166A9}" type="pres">
      <dgm:prSet presAssocID="{44DCDA97-A2D4-214B-B79D-D3CAFBD00394}" presName="node" presStyleLbl="node1" presStyleIdx="0" presStyleCnt="3" custScaleX="127151" custScaleY="99879" custRadScaleRad="111430" custRadScaleInc="-37735">
        <dgm:presLayoutVars>
          <dgm:bulletEnabled val="1"/>
        </dgm:presLayoutVars>
      </dgm:prSet>
      <dgm:spPr/>
      <dgm:t>
        <a:bodyPr/>
        <a:lstStyle/>
        <a:p>
          <a:endParaRPr lang="it-IT"/>
        </a:p>
      </dgm:t>
    </dgm:pt>
    <dgm:pt modelId="{BB82E5E7-11D0-234F-9F3F-5F515F3BC1F9}" type="pres">
      <dgm:prSet presAssocID="{CB97940F-B96C-DF46-A7B6-841714EF2F8A}" presName="parTrans" presStyleLbl="bgSibTrans2D1" presStyleIdx="1" presStyleCnt="3"/>
      <dgm:spPr/>
      <dgm:t>
        <a:bodyPr/>
        <a:lstStyle/>
        <a:p>
          <a:endParaRPr lang="it-IT"/>
        </a:p>
      </dgm:t>
    </dgm:pt>
    <dgm:pt modelId="{86291E16-8957-0945-A25D-776036DCBAE4}" type="pres">
      <dgm:prSet presAssocID="{82F0B7DC-8C62-D944-A2AB-535A4E766B86}" presName="node" presStyleLbl="node1" presStyleIdx="1" presStyleCnt="3" custScaleX="127151" custScaleY="99879" custRadScaleRad="1615" custRadScaleInc="-25074">
        <dgm:presLayoutVars>
          <dgm:bulletEnabled val="1"/>
        </dgm:presLayoutVars>
      </dgm:prSet>
      <dgm:spPr/>
      <dgm:t>
        <a:bodyPr/>
        <a:lstStyle/>
        <a:p>
          <a:endParaRPr lang="it-IT"/>
        </a:p>
      </dgm:t>
    </dgm:pt>
    <dgm:pt modelId="{B69DA4F4-2E7C-1844-9025-729806B96443}" type="pres">
      <dgm:prSet presAssocID="{544292F1-8F84-124A-B74B-CD31EB0E35F1}" presName="parTrans" presStyleLbl="bgSibTrans2D1" presStyleIdx="2" presStyleCnt="3" custLinFactNeighborX="27664" custLinFactNeighborY="-9995"/>
      <dgm:spPr/>
      <dgm:t>
        <a:bodyPr/>
        <a:lstStyle/>
        <a:p>
          <a:endParaRPr lang="it-IT"/>
        </a:p>
      </dgm:t>
    </dgm:pt>
    <dgm:pt modelId="{FA7140CF-875E-884D-A641-DFF14CECDB2D}" type="pres">
      <dgm:prSet presAssocID="{81DD5ED1-D628-694C-AB2B-E4C49DAEFF3B}" presName="node" presStyleLbl="node1" presStyleIdx="2" presStyleCnt="3" custScaleX="127151" custScaleY="99879" custRadScaleRad="113014" custRadScaleInc="39271">
        <dgm:presLayoutVars>
          <dgm:bulletEnabled val="1"/>
        </dgm:presLayoutVars>
      </dgm:prSet>
      <dgm:spPr/>
      <dgm:t>
        <a:bodyPr/>
        <a:lstStyle/>
        <a:p>
          <a:endParaRPr lang="it-IT"/>
        </a:p>
      </dgm:t>
    </dgm:pt>
  </dgm:ptLst>
  <dgm:cxnLst>
    <dgm:cxn modelId="{A84CE072-01CE-8243-B1A8-91A22598CEBC}" type="presOf" srcId="{82F0B7DC-8C62-D944-A2AB-535A4E766B86}" destId="{86291E16-8957-0945-A25D-776036DCBAE4}" srcOrd="0" destOrd="0" presId="urn:microsoft.com/office/officeart/2005/8/layout/radial4"/>
    <dgm:cxn modelId="{E7D038B9-313D-9A49-8B51-372E0C80136E}" type="presOf" srcId="{A6C4E769-4487-4548-A44B-AB4E659A88B4}" destId="{249ED49E-717D-6F46-AEAF-788961A022CF}" srcOrd="0" destOrd="0" presId="urn:microsoft.com/office/officeart/2005/8/layout/radial4"/>
    <dgm:cxn modelId="{07AD93DD-52F9-A44D-9F13-CB2DC689C5C0}" type="presOf" srcId="{CB97940F-B96C-DF46-A7B6-841714EF2F8A}" destId="{BB82E5E7-11D0-234F-9F3F-5F515F3BC1F9}" srcOrd="0" destOrd="0" presId="urn:microsoft.com/office/officeart/2005/8/layout/radial4"/>
    <dgm:cxn modelId="{81422951-BB83-8E4A-853D-8E48D9E7AA78}" srcId="{CB265482-4845-6049-88EE-1694E2FF1200}" destId="{81DD5ED1-D628-694C-AB2B-E4C49DAEFF3B}" srcOrd="2" destOrd="0" parTransId="{544292F1-8F84-124A-B74B-CD31EB0E35F1}" sibTransId="{43FEB0C5-26C3-4C42-B535-7DABCE72A050}"/>
    <dgm:cxn modelId="{873904B4-F118-D941-A6C9-75313D622150}" type="presOf" srcId="{81DD5ED1-D628-694C-AB2B-E4C49DAEFF3B}" destId="{FA7140CF-875E-884D-A641-DFF14CECDB2D}" srcOrd="0" destOrd="0" presId="urn:microsoft.com/office/officeart/2005/8/layout/radial4"/>
    <dgm:cxn modelId="{A026BAB1-D561-7147-9E6D-794E37DBCD14}" type="presOf" srcId="{44DCDA97-A2D4-214B-B79D-D3CAFBD00394}" destId="{3EF7BDD8-D510-B842-B86D-D6CE24C166A9}" srcOrd="0" destOrd="0" presId="urn:microsoft.com/office/officeart/2005/8/layout/radial4"/>
    <dgm:cxn modelId="{175A2148-0A73-054D-9E95-5830BADDD8A7}" type="presOf" srcId="{BC382F91-51F1-BF42-B144-8344A356DA32}" destId="{1EE3AA36-F0B6-384D-ADA8-C69A16242ACF}" srcOrd="0" destOrd="0" presId="urn:microsoft.com/office/officeart/2005/8/layout/radial4"/>
    <dgm:cxn modelId="{12C68BF3-FDE9-6F4C-AAE6-E2AE7A46FCD6}" type="presOf" srcId="{CB265482-4845-6049-88EE-1694E2FF1200}" destId="{7AB9E256-E9EB-C34F-BADE-7AEA6C1F24AF}" srcOrd="0" destOrd="0" presId="urn:microsoft.com/office/officeart/2005/8/layout/radial4"/>
    <dgm:cxn modelId="{CC08A810-65A4-C24F-B28A-9C97B7CF2391}" type="presOf" srcId="{544292F1-8F84-124A-B74B-CD31EB0E35F1}" destId="{B69DA4F4-2E7C-1844-9025-729806B96443}" srcOrd="0" destOrd="0" presId="urn:microsoft.com/office/officeart/2005/8/layout/radial4"/>
    <dgm:cxn modelId="{7454D107-B477-B34B-B48A-65372180A073}" srcId="{CB265482-4845-6049-88EE-1694E2FF1200}" destId="{82F0B7DC-8C62-D944-A2AB-535A4E766B86}" srcOrd="1" destOrd="0" parTransId="{CB97940F-B96C-DF46-A7B6-841714EF2F8A}" sibTransId="{D287A1E9-AD6B-624A-AFE0-E5A5A12CF36F}"/>
    <dgm:cxn modelId="{F5BEBA3B-E1B1-A043-97AD-A74A2E1EB44A}" srcId="{A6C4E769-4487-4548-A44B-AB4E659A88B4}" destId="{CB265482-4845-6049-88EE-1694E2FF1200}" srcOrd="0" destOrd="0" parTransId="{BA40ED02-20E4-6E42-9F10-0B2D499AEDE2}" sibTransId="{9AD28333-6DF3-5745-915F-BFFE8A741A74}"/>
    <dgm:cxn modelId="{93BB1651-7E89-5A40-9D16-DEF716979F76}" srcId="{CB265482-4845-6049-88EE-1694E2FF1200}" destId="{44DCDA97-A2D4-214B-B79D-D3CAFBD00394}" srcOrd="0" destOrd="0" parTransId="{BC382F91-51F1-BF42-B144-8344A356DA32}" sibTransId="{7C5FD3EB-7F58-FA43-BE8D-E35C2A595EE6}"/>
    <dgm:cxn modelId="{57293914-B129-7F4A-8715-367A53CB9C57}" type="presParOf" srcId="{249ED49E-717D-6F46-AEAF-788961A022CF}" destId="{7AB9E256-E9EB-C34F-BADE-7AEA6C1F24AF}" srcOrd="0" destOrd="0" presId="urn:microsoft.com/office/officeart/2005/8/layout/radial4"/>
    <dgm:cxn modelId="{0241ED81-AB40-4C40-A604-C54190F2E1F4}" type="presParOf" srcId="{249ED49E-717D-6F46-AEAF-788961A022CF}" destId="{1EE3AA36-F0B6-384D-ADA8-C69A16242ACF}" srcOrd="1" destOrd="0" presId="urn:microsoft.com/office/officeart/2005/8/layout/radial4"/>
    <dgm:cxn modelId="{D253FBF4-EB57-484B-B3D8-4A86AE3B9D28}" type="presParOf" srcId="{249ED49E-717D-6F46-AEAF-788961A022CF}" destId="{3EF7BDD8-D510-B842-B86D-D6CE24C166A9}" srcOrd="2" destOrd="0" presId="urn:microsoft.com/office/officeart/2005/8/layout/radial4"/>
    <dgm:cxn modelId="{F755C8CB-4C51-9949-AD77-DA83CC36D978}" type="presParOf" srcId="{249ED49E-717D-6F46-AEAF-788961A022CF}" destId="{BB82E5E7-11D0-234F-9F3F-5F515F3BC1F9}" srcOrd="3" destOrd="0" presId="urn:microsoft.com/office/officeart/2005/8/layout/radial4"/>
    <dgm:cxn modelId="{90EED543-3AFF-5340-BC1E-BA48892E13F4}" type="presParOf" srcId="{249ED49E-717D-6F46-AEAF-788961A022CF}" destId="{86291E16-8957-0945-A25D-776036DCBAE4}" srcOrd="4" destOrd="0" presId="urn:microsoft.com/office/officeart/2005/8/layout/radial4"/>
    <dgm:cxn modelId="{176D7853-13C3-F842-8C1B-A8E4EF1DBA0D}" type="presParOf" srcId="{249ED49E-717D-6F46-AEAF-788961A022CF}" destId="{B69DA4F4-2E7C-1844-9025-729806B96443}" srcOrd="5" destOrd="0" presId="urn:microsoft.com/office/officeart/2005/8/layout/radial4"/>
    <dgm:cxn modelId="{EB24C971-6C78-E045-B3A7-7BFEE499A44D}" type="presParOf" srcId="{249ED49E-717D-6F46-AEAF-788961A022CF}" destId="{FA7140CF-875E-884D-A641-DFF14CECDB2D}"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FB49F-5FDF-CC47-8FD1-B48FEFFB41E0}" type="doc">
      <dgm:prSet loTypeId="urn:microsoft.com/office/officeart/2005/8/layout/chevron2" loCatId="" qsTypeId="urn:microsoft.com/office/officeart/2005/8/quickstyle/simple5" qsCatId="simple" csTypeId="urn:microsoft.com/office/officeart/2005/8/colors/accent1_2" csCatId="accent1" phldr="1"/>
      <dgm:spPr/>
      <dgm:t>
        <a:bodyPr/>
        <a:lstStyle/>
        <a:p>
          <a:endParaRPr lang="it-IT"/>
        </a:p>
      </dgm:t>
    </dgm:pt>
    <dgm:pt modelId="{DC439B66-D17A-1241-9332-5CB7EAE2AF78}">
      <dgm:prSet phldrT="[Testo]" custT="1"/>
      <dgm:spPr>
        <a:xfrm rot="5400000">
          <a:off x="-230385" y="323297"/>
          <a:ext cx="1446554" cy="1012587"/>
        </a:xfrm>
        <a:prstGeom prst="chevron">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gm:spPr>
      <dgm:t>
        <a:bodyPr/>
        <a:lstStyle/>
        <a:p>
          <a:r>
            <a:rPr lang="it-IT" sz="3000" dirty="0" smtClean="0">
              <a:solidFill>
                <a:srgbClr val="FFFFFF"/>
              </a:solidFill>
              <a:latin typeface="Calibri"/>
              <a:ea typeface="+mn-ea"/>
              <a:cs typeface="+mn-cs"/>
            </a:rPr>
            <a:t>H1</a:t>
          </a:r>
          <a:endParaRPr lang="it-IT" sz="3000" dirty="0">
            <a:solidFill>
              <a:srgbClr val="FFFFFF"/>
            </a:solidFill>
            <a:latin typeface="Calibri"/>
            <a:ea typeface="+mn-ea"/>
            <a:cs typeface="+mn-cs"/>
          </a:endParaRPr>
        </a:p>
      </dgm:t>
    </dgm:pt>
    <dgm:pt modelId="{47B6D5F7-9090-7B47-8B7B-5162C08D7EAD}" type="parTrans" cxnId="{2DE28661-96B6-F24B-B8EE-AD5C84C28D47}">
      <dgm:prSet/>
      <dgm:spPr/>
      <dgm:t>
        <a:bodyPr/>
        <a:lstStyle/>
        <a:p>
          <a:endParaRPr lang="it-IT"/>
        </a:p>
      </dgm:t>
    </dgm:pt>
    <dgm:pt modelId="{0EE6E220-8DC0-9E43-A7FA-DF7AA70F0A75}" type="sibTrans" cxnId="{2DE28661-96B6-F24B-B8EE-AD5C84C28D47}">
      <dgm:prSet/>
      <dgm:spPr/>
      <dgm:t>
        <a:bodyPr/>
        <a:lstStyle/>
        <a:p>
          <a:endParaRPr lang="it-IT"/>
        </a:p>
      </dgm:t>
    </dgm:pt>
    <dgm:pt modelId="{7BF9B22C-8624-424E-90B5-34E3D647E0DB}">
      <dgm:prSet phldrT="[Testo]" custT="1"/>
      <dgm:spPr>
        <a:xfrm rot="5400000">
          <a:off x="4148987" y="-3146156"/>
          <a:ext cx="1146093" cy="7445697"/>
        </a:xfrm>
        <a:prstGeom prst="round2SameRect">
          <a:avLst/>
        </a:prstGeom>
        <a:solidFill>
          <a:srgbClr val="FFFFFF">
            <a:alpha val="90000"/>
            <a:hueOff val="0"/>
            <a:satOff val="0"/>
            <a:lumOff val="0"/>
            <a:alphaOff val="0"/>
          </a:srgbClr>
        </a:soli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dgm:spPr>
      <dgm:t>
        <a:bodyPr/>
        <a:lstStyle/>
        <a:p>
          <a:pPr algn="just"/>
          <a:r>
            <a:rPr lang="it-IT" sz="2800" b="1" dirty="0" smtClean="0">
              <a:solidFill>
                <a:srgbClr val="000000">
                  <a:hueOff val="0"/>
                  <a:satOff val="0"/>
                  <a:lumOff val="0"/>
                  <a:alphaOff val="0"/>
                </a:srgbClr>
              </a:solidFill>
              <a:latin typeface="Calibri"/>
              <a:ea typeface="+mn-ea"/>
              <a:cs typeface="+mn-cs"/>
            </a:rPr>
            <a:t>Giustificare</a:t>
          </a:r>
          <a:r>
            <a:rPr lang="it-IT" sz="2800" dirty="0" smtClean="0">
              <a:solidFill>
                <a:srgbClr val="000000">
                  <a:hueOff val="0"/>
                  <a:satOff val="0"/>
                  <a:lumOff val="0"/>
                  <a:alphaOff val="0"/>
                </a:srgbClr>
              </a:solidFill>
              <a:latin typeface="Calibri"/>
              <a:ea typeface="+mn-ea"/>
              <a:cs typeface="+mn-cs"/>
            </a:rPr>
            <a:t> lo status quo discriminante per il genere femminile </a:t>
          </a:r>
          <a:r>
            <a:rPr lang="it-IT" sz="2400" dirty="0" smtClean="0">
              <a:solidFill>
                <a:srgbClr val="000000">
                  <a:hueOff val="0"/>
                  <a:satOff val="0"/>
                  <a:lumOff val="0"/>
                  <a:alphaOff val="0"/>
                </a:srgbClr>
              </a:solidFill>
              <a:latin typeface="Calibri"/>
              <a:ea typeface="+mn-ea"/>
              <a:cs typeface="+mn-cs"/>
            </a:rPr>
            <a:t>(GSJS: </a:t>
          </a:r>
          <a:r>
            <a:rPr lang="it-IT" sz="2400" dirty="0" err="1" smtClean="0">
              <a:solidFill>
                <a:srgbClr val="000000"/>
              </a:solidFill>
              <a:latin typeface="Calibri"/>
              <a:ea typeface="+mn-ea"/>
              <a:cs typeface="+mn-cs"/>
            </a:rPr>
            <a:t>Jost</a:t>
          </a:r>
          <a:r>
            <a:rPr lang="it-IT" sz="2400" dirty="0" smtClean="0">
              <a:solidFill>
                <a:srgbClr val="000000"/>
              </a:solidFill>
              <a:latin typeface="Calibri"/>
              <a:ea typeface="+mn-ea"/>
              <a:cs typeface="+mn-cs"/>
            </a:rPr>
            <a:t>, </a:t>
          </a:r>
          <a:r>
            <a:rPr lang="it-IT" sz="2400" dirty="0" err="1" smtClean="0">
              <a:solidFill>
                <a:srgbClr val="000000"/>
              </a:solidFill>
              <a:latin typeface="Calibri"/>
              <a:ea typeface="+mn-ea"/>
              <a:cs typeface="+mn-cs"/>
            </a:rPr>
            <a:t>Banaij</a:t>
          </a:r>
          <a:r>
            <a:rPr lang="it-IT" sz="2400" dirty="0" smtClean="0">
              <a:solidFill>
                <a:srgbClr val="000000"/>
              </a:solidFill>
              <a:latin typeface="Calibri"/>
              <a:ea typeface="+mn-ea"/>
              <a:cs typeface="+mn-cs"/>
            </a:rPr>
            <a:t>, 1994)</a:t>
          </a:r>
          <a:endParaRPr lang="it-IT" sz="2400" dirty="0">
            <a:solidFill>
              <a:srgbClr val="000000">
                <a:hueOff val="0"/>
                <a:satOff val="0"/>
                <a:lumOff val="0"/>
                <a:alphaOff val="0"/>
              </a:srgbClr>
            </a:solidFill>
            <a:latin typeface="Calibri"/>
            <a:ea typeface="+mn-ea"/>
            <a:cs typeface="+mn-cs"/>
          </a:endParaRPr>
        </a:p>
      </dgm:t>
    </dgm:pt>
    <dgm:pt modelId="{D0EEE9A1-7A0F-C44F-9C45-77C8C60C96F8}" type="parTrans" cxnId="{32F45E7C-3F9B-5C47-8CEA-0A59C536C322}">
      <dgm:prSet/>
      <dgm:spPr/>
      <dgm:t>
        <a:bodyPr/>
        <a:lstStyle/>
        <a:p>
          <a:endParaRPr lang="it-IT"/>
        </a:p>
      </dgm:t>
    </dgm:pt>
    <dgm:pt modelId="{AFE8B80C-5C8D-4E44-B102-27C2F9FBE792}" type="sibTrans" cxnId="{32F45E7C-3F9B-5C47-8CEA-0A59C536C322}">
      <dgm:prSet/>
      <dgm:spPr/>
      <dgm:t>
        <a:bodyPr/>
        <a:lstStyle/>
        <a:p>
          <a:endParaRPr lang="it-IT"/>
        </a:p>
      </dgm:t>
    </dgm:pt>
    <dgm:pt modelId="{2EBD6E4B-2100-3041-A32E-918577563C9A}">
      <dgm:prSet phldrT="[Testo]" custT="1"/>
      <dgm:spPr>
        <a:xfrm rot="5400000">
          <a:off x="-230385" y="1716830"/>
          <a:ext cx="1446554" cy="1012587"/>
        </a:xfrm>
        <a:prstGeom prst="chevron">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gm:spPr>
      <dgm:t>
        <a:bodyPr/>
        <a:lstStyle/>
        <a:p>
          <a:r>
            <a:rPr lang="it-IT" sz="3000" dirty="0" smtClean="0">
              <a:solidFill>
                <a:srgbClr val="FFFFFF"/>
              </a:solidFill>
              <a:latin typeface="Calibri"/>
              <a:ea typeface="+mn-ea"/>
              <a:cs typeface="+mn-cs"/>
            </a:rPr>
            <a:t>H2</a:t>
          </a:r>
          <a:endParaRPr lang="it-IT" sz="3000" dirty="0">
            <a:solidFill>
              <a:srgbClr val="FFFFFF"/>
            </a:solidFill>
            <a:latin typeface="Calibri"/>
            <a:ea typeface="+mn-ea"/>
            <a:cs typeface="+mn-cs"/>
          </a:endParaRPr>
        </a:p>
      </dgm:t>
    </dgm:pt>
    <dgm:pt modelId="{59E814D6-C948-CB4A-94F0-928B21083D03}" type="parTrans" cxnId="{5E2D0A9A-45DD-4546-A40C-8D76F5C66581}">
      <dgm:prSet/>
      <dgm:spPr/>
      <dgm:t>
        <a:bodyPr/>
        <a:lstStyle/>
        <a:p>
          <a:endParaRPr lang="it-IT"/>
        </a:p>
      </dgm:t>
    </dgm:pt>
    <dgm:pt modelId="{F2C2C0E7-6D73-CA43-902F-41212372367B}" type="sibTrans" cxnId="{5E2D0A9A-45DD-4546-A40C-8D76F5C66581}">
      <dgm:prSet/>
      <dgm:spPr/>
      <dgm:t>
        <a:bodyPr/>
        <a:lstStyle/>
        <a:p>
          <a:endParaRPr lang="it-IT"/>
        </a:p>
      </dgm:t>
    </dgm:pt>
    <dgm:pt modelId="{7C8E3439-4410-704B-B13E-87880CD7CAFB}">
      <dgm:prSet phldrT="[Testo]" custT="1"/>
      <dgm:spPr>
        <a:xfrm rot="5400000">
          <a:off x="4126191" y="-1758194"/>
          <a:ext cx="1191685" cy="7456344"/>
        </a:xfrm>
        <a:prstGeom prst="round2SameRect">
          <a:avLst/>
        </a:prstGeom>
        <a:solidFill>
          <a:srgbClr val="FFFFFF">
            <a:alpha val="90000"/>
            <a:hueOff val="0"/>
            <a:satOff val="0"/>
            <a:lumOff val="0"/>
            <a:alphaOff val="0"/>
          </a:srgbClr>
        </a:soli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dgm:spPr>
      <dgm:t>
        <a:bodyPr/>
        <a:lstStyle/>
        <a:p>
          <a:pPr algn="just"/>
          <a:r>
            <a:rPr lang="it-IT" sz="2800" b="1" dirty="0" smtClean="0">
              <a:solidFill>
                <a:srgbClr val="000000">
                  <a:hueOff val="0"/>
                  <a:satOff val="0"/>
                  <a:lumOff val="0"/>
                  <a:alphaOff val="0"/>
                </a:srgbClr>
              </a:solidFill>
              <a:latin typeface="Calibri"/>
              <a:ea typeface="+mn-ea"/>
              <a:cs typeface="+mn-cs"/>
            </a:rPr>
            <a:t>Legittimare</a:t>
          </a:r>
          <a:r>
            <a:rPr lang="it-IT" sz="2800" dirty="0" smtClean="0">
              <a:solidFill>
                <a:srgbClr val="000000">
                  <a:hueOff val="0"/>
                  <a:satOff val="0"/>
                  <a:lumOff val="0"/>
                  <a:alphaOff val="0"/>
                </a:srgbClr>
              </a:solidFill>
              <a:latin typeface="Calibri"/>
              <a:ea typeface="+mn-ea"/>
              <a:cs typeface="+mn-cs"/>
            </a:rPr>
            <a:t> la violenza maschile verso le donne che non si conformano ai ruoli </a:t>
          </a:r>
          <a:r>
            <a:rPr lang="it-IT" sz="2400" dirty="0" smtClean="0">
              <a:solidFill>
                <a:srgbClr val="000000">
                  <a:hueOff val="0"/>
                  <a:satOff val="0"/>
                  <a:lumOff val="0"/>
                  <a:alphaOff val="0"/>
                </a:srgbClr>
              </a:solidFill>
              <a:latin typeface="Calibri"/>
              <a:ea typeface="+mn-ea"/>
              <a:cs typeface="+mn-cs"/>
            </a:rPr>
            <a:t>(ASI, AMI: </a:t>
          </a:r>
          <a:r>
            <a:rPr lang="it-IT" sz="2400" dirty="0" err="1" smtClean="0">
              <a:solidFill>
                <a:srgbClr val="000000">
                  <a:hueOff val="0"/>
                  <a:satOff val="0"/>
                  <a:lumOff val="0"/>
                  <a:alphaOff val="0"/>
                </a:srgbClr>
              </a:solidFill>
              <a:latin typeface="Calibri"/>
              <a:ea typeface="+mn-ea"/>
              <a:cs typeface="+mn-cs"/>
            </a:rPr>
            <a:t>Glick</a:t>
          </a:r>
          <a:r>
            <a:rPr lang="it-IT" sz="2400" dirty="0" smtClean="0">
              <a:solidFill>
                <a:srgbClr val="000000">
                  <a:hueOff val="0"/>
                  <a:satOff val="0"/>
                  <a:lumOff val="0"/>
                  <a:alphaOff val="0"/>
                </a:srgbClr>
              </a:solidFill>
              <a:latin typeface="Calibri"/>
              <a:ea typeface="+mn-ea"/>
              <a:cs typeface="+mn-cs"/>
            </a:rPr>
            <a:t>, </a:t>
          </a:r>
          <a:r>
            <a:rPr lang="it-IT" sz="2400" dirty="0" err="1" smtClean="0">
              <a:solidFill>
                <a:srgbClr val="000000">
                  <a:hueOff val="0"/>
                  <a:satOff val="0"/>
                  <a:lumOff val="0"/>
                  <a:alphaOff val="0"/>
                </a:srgbClr>
              </a:solidFill>
              <a:latin typeface="Calibri"/>
              <a:ea typeface="+mn-ea"/>
              <a:cs typeface="+mn-cs"/>
            </a:rPr>
            <a:t>Fiske</a:t>
          </a:r>
          <a:r>
            <a:rPr lang="it-IT" sz="2400" dirty="0" smtClean="0">
              <a:solidFill>
                <a:srgbClr val="000000">
                  <a:hueOff val="0"/>
                  <a:satOff val="0"/>
                  <a:lumOff val="0"/>
                  <a:alphaOff val="0"/>
                </a:srgbClr>
              </a:solidFill>
              <a:latin typeface="Calibri"/>
              <a:ea typeface="+mn-ea"/>
              <a:cs typeface="+mn-cs"/>
            </a:rPr>
            <a:t>, 1996, 1999)</a:t>
          </a:r>
          <a:endParaRPr lang="it-IT" sz="2400" dirty="0">
            <a:solidFill>
              <a:srgbClr val="000000">
                <a:hueOff val="0"/>
                <a:satOff val="0"/>
                <a:lumOff val="0"/>
                <a:alphaOff val="0"/>
              </a:srgbClr>
            </a:solidFill>
            <a:latin typeface="Calibri"/>
            <a:ea typeface="+mn-ea"/>
            <a:cs typeface="+mn-cs"/>
          </a:endParaRPr>
        </a:p>
      </dgm:t>
    </dgm:pt>
    <dgm:pt modelId="{0D98AD06-7087-F64B-93BC-115543A54BBA}" type="parTrans" cxnId="{C47C44B5-682E-2F4A-A87C-2826D0444EA5}">
      <dgm:prSet/>
      <dgm:spPr/>
      <dgm:t>
        <a:bodyPr/>
        <a:lstStyle/>
        <a:p>
          <a:endParaRPr lang="it-IT"/>
        </a:p>
      </dgm:t>
    </dgm:pt>
    <dgm:pt modelId="{DB1EB14D-C74B-324E-8B39-B16D5774AE08}" type="sibTrans" cxnId="{C47C44B5-682E-2F4A-A87C-2826D0444EA5}">
      <dgm:prSet/>
      <dgm:spPr/>
      <dgm:t>
        <a:bodyPr/>
        <a:lstStyle/>
        <a:p>
          <a:endParaRPr lang="it-IT"/>
        </a:p>
      </dgm:t>
    </dgm:pt>
    <dgm:pt modelId="{443A2063-2BE3-204A-94A0-FA4AAAF71ADE}">
      <dgm:prSet phldrT="[Testo]" custT="1"/>
      <dgm:spPr>
        <a:xfrm rot="5400000">
          <a:off x="-230385" y="3102220"/>
          <a:ext cx="1446554" cy="1012587"/>
        </a:xfrm>
        <a:prstGeom prst="chevron">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gm:spPr>
      <dgm:t>
        <a:bodyPr/>
        <a:lstStyle/>
        <a:p>
          <a:r>
            <a:rPr lang="it-IT" sz="3000" dirty="0" smtClean="0">
              <a:solidFill>
                <a:srgbClr val="FFFFFF"/>
              </a:solidFill>
              <a:latin typeface="Calibri"/>
              <a:ea typeface="+mn-ea"/>
              <a:cs typeface="+mn-cs"/>
            </a:rPr>
            <a:t>H3</a:t>
          </a:r>
          <a:endParaRPr lang="it-IT" sz="3000" dirty="0">
            <a:solidFill>
              <a:srgbClr val="FFFFFF"/>
            </a:solidFill>
            <a:latin typeface="Calibri"/>
            <a:ea typeface="+mn-ea"/>
            <a:cs typeface="+mn-cs"/>
          </a:endParaRPr>
        </a:p>
      </dgm:t>
    </dgm:pt>
    <dgm:pt modelId="{3A8DF1B4-6F2B-1349-A801-C016A2F8BF8B}" type="parTrans" cxnId="{631BCD66-0EB1-3846-B96D-8351DB648C5E}">
      <dgm:prSet/>
      <dgm:spPr/>
      <dgm:t>
        <a:bodyPr/>
        <a:lstStyle/>
        <a:p>
          <a:endParaRPr lang="it-IT"/>
        </a:p>
      </dgm:t>
    </dgm:pt>
    <dgm:pt modelId="{68C3EFD4-0356-6642-9BF2-54D13421BB17}" type="sibTrans" cxnId="{631BCD66-0EB1-3846-B96D-8351DB648C5E}">
      <dgm:prSet/>
      <dgm:spPr/>
      <dgm:t>
        <a:bodyPr/>
        <a:lstStyle/>
        <a:p>
          <a:endParaRPr lang="it-IT"/>
        </a:p>
      </dgm:t>
    </dgm:pt>
    <dgm:pt modelId="{927C7A69-A292-C74B-B419-6F68E68E72AA}">
      <dgm:prSet phldrT="[Testo]" custT="1"/>
      <dgm:spPr>
        <a:xfrm rot="5400000">
          <a:off x="4134333" y="-394285"/>
          <a:ext cx="1175400" cy="7499306"/>
        </a:xfrm>
        <a:prstGeom prst="round2SameRect">
          <a:avLst/>
        </a:prstGeom>
        <a:solidFill>
          <a:srgbClr val="FFFFFF">
            <a:alpha val="90000"/>
            <a:hueOff val="0"/>
            <a:satOff val="0"/>
            <a:lumOff val="0"/>
            <a:alphaOff val="0"/>
          </a:srgbClr>
        </a:soli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dgm:spPr>
      <dgm:t>
        <a:bodyPr/>
        <a:lstStyle/>
        <a:p>
          <a:pPr algn="just"/>
          <a:r>
            <a:rPr lang="it-IT" sz="2800" b="1" dirty="0" smtClean="0">
              <a:solidFill>
                <a:srgbClr val="000000">
                  <a:hueOff val="0"/>
                  <a:satOff val="0"/>
                  <a:lumOff val="0"/>
                  <a:alphaOff val="0"/>
                </a:srgbClr>
              </a:solidFill>
              <a:latin typeface="Calibri"/>
              <a:ea typeface="+mn-ea"/>
              <a:cs typeface="+mn-cs"/>
            </a:rPr>
            <a:t>Attribuire la colpa </a:t>
          </a:r>
          <a:r>
            <a:rPr lang="it-IT" sz="2800" dirty="0" smtClean="0">
              <a:solidFill>
                <a:srgbClr val="000000">
                  <a:hueOff val="0"/>
                  <a:satOff val="0"/>
                  <a:lumOff val="0"/>
                  <a:alphaOff val="0"/>
                </a:srgbClr>
              </a:solidFill>
              <a:latin typeface="Calibri"/>
              <a:ea typeface="+mn-ea"/>
              <a:cs typeface="+mn-cs"/>
            </a:rPr>
            <a:t>dello stupro alla donna vittima </a:t>
          </a:r>
          <a:r>
            <a:rPr lang="it-IT" sz="2400" dirty="0" smtClean="0">
              <a:solidFill>
                <a:srgbClr val="000000">
                  <a:hueOff val="0"/>
                  <a:satOff val="0"/>
                  <a:lumOff val="0"/>
                  <a:alphaOff val="0"/>
                </a:srgbClr>
              </a:solidFill>
              <a:latin typeface="Calibri"/>
              <a:ea typeface="+mn-ea"/>
              <a:cs typeface="+mn-cs"/>
            </a:rPr>
            <a:t>(IRMA:</a:t>
          </a:r>
          <a:r>
            <a:rPr lang="it-IT" sz="2400" b="0" i="0" spc="0" dirty="0" smtClean="0">
              <a:solidFill>
                <a:srgbClr val="000000">
                  <a:hueOff val="0"/>
                  <a:satOff val="0"/>
                  <a:lumOff val="0"/>
                  <a:alphaOff val="0"/>
                </a:srgbClr>
              </a:solidFill>
              <a:latin typeface="Calibri"/>
              <a:ea typeface="+mn-ea"/>
              <a:cs typeface="+mn-cs"/>
            </a:rPr>
            <a:t> </a:t>
          </a:r>
          <a:r>
            <a:rPr lang="it-IT" sz="2400" b="0" i="0" spc="0" dirty="0" err="1" smtClean="0">
              <a:solidFill>
                <a:srgbClr val="000000">
                  <a:hueOff val="0"/>
                  <a:satOff val="0"/>
                  <a:lumOff val="0"/>
                  <a:alphaOff val="0"/>
                </a:srgbClr>
              </a:solidFill>
              <a:latin typeface="Calibri"/>
              <a:ea typeface="+mn-ea"/>
              <a:cs typeface="+mn-cs"/>
            </a:rPr>
            <a:t>McMahon</a:t>
          </a:r>
          <a:r>
            <a:rPr lang="it-IT" sz="2400" b="0" i="0" spc="0" dirty="0" smtClean="0">
              <a:solidFill>
                <a:srgbClr val="000000">
                  <a:hueOff val="0"/>
                  <a:satOff val="0"/>
                  <a:lumOff val="0"/>
                  <a:alphaOff val="0"/>
                </a:srgbClr>
              </a:solidFill>
              <a:latin typeface="Calibri"/>
              <a:ea typeface="+mn-ea"/>
              <a:cs typeface="+mn-cs"/>
            </a:rPr>
            <a:t>, </a:t>
          </a:r>
          <a:r>
            <a:rPr lang="it-IT" sz="2400" b="0" i="0" spc="0" dirty="0" err="1" smtClean="0">
              <a:solidFill>
                <a:srgbClr val="000000">
                  <a:hueOff val="0"/>
                  <a:satOff val="0"/>
                  <a:lumOff val="0"/>
                  <a:alphaOff val="0"/>
                </a:srgbClr>
              </a:solidFill>
              <a:latin typeface="Calibri"/>
              <a:ea typeface="+mn-ea"/>
              <a:cs typeface="+mn-cs"/>
            </a:rPr>
            <a:t>Farmer</a:t>
          </a:r>
          <a:r>
            <a:rPr lang="it-IT" sz="2400" b="0" i="0" spc="0" dirty="0" smtClean="0">
              <a:solidFill>
                <a:srgbClr val="000000">
                  <a:hueOff val="0"/>
                  <a:satOff val="0"/>
                  <a:lumOff val="0"/>
                  <a:alphaOff val="0"/>
                </a:srgbClr>
              </a:solidFill>
              <a:latin typeface="Calibri"/>
              <a:ea typeface="+mn-ea"/>
              <a:cs typeface="+mn-cs"/>
            </a:rPr>
            <a:t>, 2011)</a:t>
          </a:r>
          <a:endParaRPr lang="it-IT" sz="2400" dirty="0">
            <a:solidFill>
              <a:srgbClr val="000000">
                <a:hueOff val="0"/>
                <a:satOff val="0"/>
                <a:lumOff val="0"/>
                <a:alphaOff val="0"/>
              </a:srgbClr>
            </a:solidFill>
            <a:latin typeface="Calibri"/>
            <a:ea typeface="+mn-ea"/>
            <a:cs typeface="+mn-cs"/>
          </a:endParaRPr>
        </a:p>
      </dgm:t>
    </dgm:pt>
    <dgm:pt modelId="{7382EB2C-9583-A743-A567-BF3F05CEACD8}" type="parTrans" cxnId="{DF74C7A8-8C67-3C40-A895-6F6468253F27}">
      <dgm:prSet/>
      <dgm:spPr/>
      <dgm:t>
        <a:bodyPr/>
        <a:lstStyle/>
        <a:p>
          <a:endParaRPr lang="it-IT"/>
        </a:p>
      </dgm:t>
    </dgm:pt>
    <dgm:pt modelId="{C3E416C3-3EE9-3D43-97BB-DF35B665C884}" type="sibTrans" cxnId="{DF74C7A8-8C67-3C40-A895-6F6468253F27}">
      <dgm:prSet/>
      <dgm:spPr/>
      <dgm:t>
        <a:bodyPr/>
        <a:lstStyle/>
        <a:p>
          <a:endParaRPr lang="it-IT"/>
        </a:p>
      </dgm:t>
    </dgm:pt>
    <dgm:pt modelId="{99674317-C0DB-0240-A4A7-9C3379E3E289}" type="pres">
      <dgm:prSet presAssocID="{5E3FB49F-5FDF-CC47-8FD1-B48FEFFB41E0}" presName="linearFlow" presStyleCnt="0">
        <dgm:presLayoutVars>
          <dgm:dir/>
          <dgm:animLvl val="lvl"/>
          <dgm:resizeHandles val="exact"/>
        </dgm:presLayoutVars>
      </dgm:prSet>
      <dgm:spPr/>
      <dgm:t>
        <a:bodyPr/>
        <a:lstStyle/>
        <a:p>
          <a:endParaRPr lang="it-IT"/>
        </a:p>
      </dgm:t>
    </dgm:pt>
    <dgm:pt modelId="{34E280C5-1EB7-DC48-8479-817D2639E18E}" type="pres">
      <dgm:prSet presAssocID="{DC439B66-D17A-1241-9332-5CB7EAE2AF78}" presName="composite" presStyleCnt="0"/>
      <dgm:spPr/>
      <dgm:t>
        <a:bodyPr/>
        <a:lstStyle/>
        <a:p>
          <a:endParaRPr lang="it-IT"/>
        </a:p>
      </dgm:t>
    </dgm:pt>
    <dgm:pt modelId="{DA685A6A-A709-FB4F-84B3-5C6C17A4FBFE}" type="pres">
      <dgm:prSet presAssocID="{DC439B66-D17A-1241-9332-5CB7EAE2AF78}" presName="parentText" presStyleLbl="alignNode1" presStyleIdx="0" presStyleCnt="3">
        <dgm:presLayoutVars>
          <dgm:chMax val="1"/>
          <dgm:bulletEnabled val="1"/>
        </dgm:presLayoutVars>
      </dgm:prSet>
      <dgm:spPr/>
      <dgm:t>
        <a:bodyPr/>
        <a:lstStyle/>
        <a:p>
          <a:endParaRPr lang="it-IT"/>
        </a:p>
      </dgm:t>
    </dgm:pt>
    <dgm:pt modelId="{8FF5CEB9-A82E-6849-B398-16F210F59BCE}" type="pres">
      <dgm:prSet presAssocID="{DC439B66-D17A-1241-9332-5CB7EAE2AF78}" presName="descendantText" presStyleLbl="alignAcc1" presStyleIdx="0" presStyleCnt="3" custScaleY="121827">
        <dgm:presLayoutVars>
          <dgm:bulletEnabled val="1"/>
        </dgm:presLayoutVars>
      </dgm:prSet>
      <dgm:spPr/>
      <dgm:t>
        <a:bodyPr/>
        <a:lstStyle/>
        <a:p>
          <a:endParaRPr lang="it-IT"/>
        </a:p>
      </dgm:t>
    </dgm:pt>
    <dgm:pt modelId="{B8204F50-15E4-314E-89C7-09C89D93FE50}" type="pres">
      <dgm:prSet presAssocID="{0EE6E220-8DC0-9E43-A7FA-DF7AA70F0A75}" presName="sp" presStyleCnt="0"/>
      <dgm:spPr/>
      <dgm:t>
        <a:bodyPr/>
        <a:lstStyle/>
        <a:p>
          <a:endParaRPr lang="it-IT"/>
        </a:p>
      </dgm:t>
    </dgm:pt>
    <dgm:pt modelId="{CD66AF9F-E1C7-A94E-A672-D3EDC98FD89A}" type="pres">
      <dgm:prSet presAssocID="{2EBD6E4B-2100-3041-A32E-918577563C9A}" presName="composite" presStyleCnt="0"/>
      <dgm:spPr/>
      <dgm:t>
        <a:bodyPr/>
        <a:lstStyle/>
        <a:p>
          <a:endParaRPr lang="it-IT"/>
        </a:p>
      </dgm:t>
    </dgm:pt>
    <dgm:pt modelId="{D58991F2-0009-BA40-9CF3-7C36336A850C}" type="pres">
      <dgm:prSet presAssocID="{2EBD6E4B-2100-3041-A32E-918577563C9A}" presName="parentText" presStyleLbl="alignNode1" presStyleIdx="1" presStyleCnt="3">
        <dgm:presLayoutVars>
          <dgm:chMax val="1"/>
          <dgm:bulletEnabled val="1"/>
        </dgm:presLayoutVars>
      </dgm:prSet>
      <dgm:spPr/>
      <dgm:t>
        <a:bodyPr/>
        <a:lstStyle/>
        <a:p>
          <a:endParaRPr lang="it-IT"/>
        </a:p>
      </dgm:t>
    </dgm:pt>
    <dgm:pt modelId="{ECFAFD3A-DD68-0147-9603-390BDA5C2C6C}" type="pres">
      <dgm:prSet presAssocID="{2EBD6E4B-2100-3041-A32E-918577563C9A}" presName="descendantText" presStyleLbl="alignAcc1" presStyleIdx="1" presStyleCnt="3" custScaleX="100143" custScaleY="126740">
        <dgm:presLayoutVars>
          <dgm:bulletEnabled val="1"/>
        </dgm:presLayoutVars>
      </dgm:prSet>
      <dgm:spPr/>
      <dgm:t>
        <a:bodyPr/>
        <a:lstStyle/>
        <a:p>
          <a:endParaRPr lang="it-IT"/>
        </a:p>
      </dgm:t>
    </dgm:pt>
    <dgm:pt modelId="{2927BF72-2B0B-084E-A700-A9A593E56F75}" type="pres">
      <dgm:prSet presAssocID="{F2C2C0E7-6D73-CA43-902F-41212372367B}" presName="sp" presStyleCnt="0"/>
      <dgm:spPr/>
      <dgm:t>
        <a:bodyPr/>
        <a:lstStyle/>
        <a:p>
          <a:endParaRPr lang="it-IT"/>
        </a:p>
      </dgm:t>
    </dgm:pt>
    <dgm:pt modelId="{3AF500C0-1C32-E841-A1A0-1E819E5FA163}" type="pres">
      <dgm:prSet presAssocID="{443A2063-2BE3-204A-94A0-FA4AAAF71ADE}" presName="composite" presStyleCnt="0"/>
      <dgm:spPr/>
      <dgm:t>
        <a:bodyPr/>
        <a:lstStyle/>
        <a:p>
          <a:endParaRPr lang="it-IT"/>
        </a:p>
      </dgm:t>
    </dgm:pt>
    <dgm:pt modelId="{4BCE569D-C279-C045-815C-2BF7D9C59546}" type="pres">
      <dgm:prSet presAssocID="{443A2063-2BE3-204A-94A0-FA4AAAF71ADE}" presName="parentText" presStyleLbl="alignNode1" presStyleIdx="2" presStyleCnt="3">
        <dgm:presLayoutVars>
          <dgm:chMax val="1"/>
          <dgm:bulletEnabled val="1"/>
        </dgm:presLayoutVars>
      </dgm:prSet>
      <dgm:spPr/>
      <dgm:t>
        <a:bodyPr/>
        <a:lstStyle/>
        <a:p>
          <a:endParaRPr lang="it-IT"/>
        </a:p>
      </dgm:t>
    </dgm:pt>
    <dgm:pt modelId="{5EFA9594-2FB3-F742-B0A0-151DD5A74033}" type="pres">
      <dgm:prSet presAssocID="{443A2063-2BE3-204A-94A0-FA4AAAF71ADE}" presName="descendantText" presStyleLbl="alignAcc1" presStyleIdx="2" presStyleCnt="3" custScaleX="100720" custScaleY="125008">
        <dgm:presLayoutVars>
          <dgm:bulletEnabled val="1"/>
        </dgm:presLayoutVars>
      </dgm:prSet>
      <dgm:spPr/>
      <dgm:t>
        <a:bodyPr/>
        <a:lstStyle/>
        <a:p>
          <a:endParaRPr lang="it-IT"/>
        </a:p>
      </dgm:t>
    </dgm:pt>
  </dgm:ptLst>
  <dgm:cxnLst>
    <dgm:cxn modelId="{373FE960-AACE-7645-91AB-811AC709A401}" type="presOf" srcId="{927C7A69-A292-C74B-B419-6F68E68E72AA}" destId="{5EFA9594-2FB3-F742-B0A0-151DD5A74033}" srcOrd="0" destOrd="0" presId="urn:microsoft.com/office/officeart/2005/8/layout/chevron2"/>
    <dgm:cxn modelId="{C47C44B5-682E-2F4A-A87C-2826D0444EA5}" srcId="{2EBD6E4B-2100-3041-A32E-918577563C9A}" destId="{7C8E3439-4410-704B-B13E-87880CD7CAFB}" srcOrd="0" destOrd="0" parTransId="{0D98AD06-7087-F64B-93BC-115543A54BBA}" sibTransId="{DB1EB14D-C74B-324E-8B39-B16D5774AE08}"/>
    <dgm:cxn modelId="{8A2EA83B-418B-134D-9ADB-210EF01D268E}" type="presOf" srcId="{443A2063-2BE3-204A-94A0-FA4AAAF71ADE}" destId="{4BCE569D-C279-C045-815C-2BF7D9C59546}" srcOrd="0" destOrd="0" presId="urn:microsoft.com/office/officeart/2005/8/layout/chevron2"/>
    <dgm:cxn modelId="{D33618C3-7E76-5643-BFFB-DD0EA24EA119}" type="presOf" srcId="{5E3FB49F-5FDF-CC47-8FD1-B48FEFFB41E0}" destId="{99674317-C0DB-0240-A4A7-9C3379E3E289}" srcOrd="0" destOrd="0" presId="urn:microsoft.com/office/officeart/2005/8/layout/chevron2"/>
    <dgm:cxn modelId="{F02A2A34-8765-7B4E-A8C5-95A05D92BDCC}" type="presOf" srcId="{DC439B66-D17A-1241-9332-5CB7EAE2AF78}" destId="{DA685A6A-A709-FB4F-84B3-5C6C17A4FBFE}" srcOrd="0" destOrd="0" presId="urn:microsoft.com/office/officeart/2005/8/layout/chevron2"/>
    <dgm:cxn modelId="{2DE28661-96B6-F24B-B8EE-AD5C84C28D47}" srcId="{5E3FB49F-5FDF-CC47-8FD1-B48FEFFB41E0}" destId="{DC439B66-D17A-1241-9332-5CB7EAE2AF78}" srcOrd="0" destOrd="0" parTransId="{47B6D5F7-9090-7B47-8B7B-5162C08D7EAD}" sibTransId="{0EE6E220-8DC0-9E43-A7FA-DF7AA70F0A75}"/>
    <dgm:cxn modelId="{1994556C-D6DF-BF41-81BC-4232EF0394DF}" type="presOf" srcId="{7C8E3439-4410-704B-B13E-87880CD7CAFB}" destId="{ECFAFD3A-DD68-0147-9603-390BDA5C2C6C}" srcOrd="0" destOrd="0" presId="urn:microsoft.com/office/officeart/2005/8/layout/chevron2"/>
    <dgm:cxn modelId="{722D770D-7D15-894F-A607-3C7AA6336AEB}" type="presOf" srcId="{7BF9B22C-8624-424E-90B5-34E3D647E0DB}" destId="{8FF5CEB9-A82E-6849-B398-16F210F59BCE}" srcOrd="0" destOrd="0" presId="urn:microsoft.com/office/officeart/2005/8/layout/chevron2"/>
    <dgm:cxn modelId="{F91E9637-CEA1-B649-B891-355CD2A23CA9}" type="presOf" srcId="{2EBD6E4B-2100-3041-A32E-918577563C9A}" destId="{D58991F2-0009-BA40-9CF3-7C36336A850C}" srcOrd="0" destOrd="0" presId="urn:microsoft.com/office/officeart/2005/8/layout/chevron2"/>
    <dgm:cxn modelId="{5E2D0A9A-45DD-4546-A40C-8D76F5C66581}" srcId="{5E3FB49F-5FDF-CC47-8FD1-B48FEFFB41E0}" destId="{2EBD6E4B-2100-3041-A32E-918577563C9A}" srcOrd="1" destOrd="0" parTransId="{59E814D6-C948-CB4A-94F0-928B21083D03}" sibTransId="{F2C2C0E7-6D73-CA43-902F-41212372367B}"/>
    <dgm:cxn modelId="{32F45E7C-3F9B-5C47-8CEA-0A59C536C322}" srcId="{DC439B66-D17A-1241-9332-5CB7EAE2AF78}" destId="{7BF9B22C-8624-424E-90B5-34E3D647E0DB}" srcOrd="0" destOrd="0" parTransId="{D0EEE9A1-7A0F-C44F-9C45-77C8C60C96F8}" sibTransId="{AFE8B80C-5C8D-4E44-B102-27C2F9FBE792}"/>
    <dgm:cxn modelId="{631BCD66-0EB1-3846-B96D-8351DB648C5E}" srcId="{5E3FB49F-5FDF-CC47-8FD1-B48FEFFB41E0}" destId="{443A2063-2BE3-204A-94A0-FA4AAAF71ADE}" srcOrd="2" destOrd="0" parTransId="{3A8DF1B4-6F2B-1349-A801-C016A2F8BF8B}" sibTransId="{68C3EFD4-0356-6642-9BF2-54D13421BB17}"/>
    <dgm:cxn modelId="{DF74C7A8-8C67-3C40-A895-6F6468253F27}" srcId="{443A2063-2BE3-204A-94A0-FA4AAAF71ADE}" destId="{927C7A69-A292-C74B-B419-6F68E68E72AA}" srcOrd="0" destOrd="0" parTransId="{7382EB2C-9583-A743-A567-BF3F05CEACD8}" sibTransId="{C3E416C3-3EE9-3D43-97BB-DF35B665C884}"/>
    <dgm:cxn modelId="{3CD9564F-5571-A149-A275-4025A7CD2E59}" type="presParOf" srcId="{99674317-C0DB-0240-A4A7-9C3379E3E289}" destId="{34E280C5-1EB7-DC48-8479-817D2639E18E}" srcOrd="0" destOrd="0" presId="urn:microsoft.com/office/officeart/2005/8/layout/chevron2"/>
    <dgm:cxn modelId="{DBA9FA3A-1D38-754A-8B19-D2AEB151D7B8}" type="presParOf" srcId="{34E280C5-1EB7-DC48-8479-817D2639E18E}" destId="{DA685A6A-A709-FB4F-84B3-5C6C17A4FBFE}" srcOrd="0" destOrd="0" presId="urn:microsoft.com/office/officeart/2005/8/layout/chevron2"/>
    <dgm:cxn modelId="{2EE5F6FF-330E-D24D-A8F6-189A88CA477A}" type="presParOf" srcId="{34E280C5-1EB7-DC48-8479-817D2639E18E}" destId="{8FF5CEB9-A82E-6849-B398-16F210F59BCE}" srcOrd="1" destOrd="0" presId="urn:microsoft.com/office/officeart/2005/8/layout/chevron2"/>
    <dgm:cxn modelId="{48E7CD22-8A39-EF4F-8AB0-161F3F02971F}" type="presParOf" srcId="{99674317-C0DB-0240-A4A7-9C3379E3E289}" destId="{B8204F50-15E4-314E-89C7-09C89D93FE50}" srcOrd="1" destOrd="0" presId="urn:microsoft.com/office/officeart/2005/8/layout/chevron2"/>
    <dgm:cxn modelId="{DD522926-FDFA-EC4D-B051-EA0920F8216C}" type="presParOf" srcId="{99674317-C0DB-0240-A4A7-9C3379E3E289}" destId="{CD66AF9F-E1C7-A94E-A672-D3EDC98FD89A}" srcOrd="2" destOrd="0" presId="urn:microsoft.com/office/officeart/2005/8/layout/chevron2"/>
    <dgm:cxn modelId="{E52370B2-891E-0E43-9F19-9C58FF0CFEA6}" type="presParOf" srcId="{CD66AF9F-E1C7-A94E-A672-D3EDC98FD89A}" destId="{D58991F2-0009-BA40-9CF3-7C36336A850C}" srcOrd="0" destOrd="0" presId="urn:microsoft.com/office/officeart/2005/8/layout/chevron2"/>
    <dgm:cxn modelId="{5920C5FE-2012-DB4B-9CA8-3C97C8F1EB19}" type="presParOf" srcId="{CD66AF9F-E1C7-A94E-A672-D3EDC98FD89A}" destId="{ECFAFD3A-DD68-0147-9603-390BDA5C2C6C}" srcOrd="1" destOrd="0" presId="urn:microsoft.com/office/officeart/2005/8/layout/chevron2"/>
    <dgm:cxn modelId="{C3C66E41-14C1-3C4F-B035-D2452C1C21D7}" type="presParOf" srcId="{99674317-C0DB-0240-A4A7-9C3379E3E289}" destId="{2927BF72-2B0B-084E-A700-A9A593E56F75}" srcOrd="3" destOrd="0" presId="urn:microsoft.com/office/officeart/2005/8/layout/chevron2"/>
    <dgm:cxn modelId="{885EB3C6-9A78-A445-A1A7-F3BF49DB1CC3}" type="presParOf" srcId="{99674317-C0DB-0240-A4A7-9C3379E3E289}" destId="{3AF500C0-1C32-E841-A1A0-1E819E5FA163}" srcOrd="4" destOrd="0" presId="urn:microsoft.com/office/officeart/2005/8/layout/chevron2"/>
    <dgm:cxn modelId="{9542F535-1C96-354F-9AB3-48AB7EE892B6}" type="presParOf" srcId="{3AF500C0-1C32-E841-A1A0-1E819E5FA163}" destId="{4BCE569D-C279-C045-815C-2BF7D9C59546}" srcOrd="0" destOrd="0" presId="urn:microsoft.com/office/officeart/2005/8/layout/chevron2"/>
    <dgm:cxn modelId="{6C4161C6-4389-1144-AED7-178DD732ECE8}" type="presParOf" srcId="{3AF500C0-1C32-E841-A1A0-1E819E5FA163}" destId="{5EFA9594-2FB3-F742-B0A0-151DD5A74033}"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3FB49F-5FDF-CC47-8FD1-B48FEFFB41E0}" type="doc">
      <dgm:prSet loTypeId="urn:microsoft.com/office/officeart/2005/8/layout/chevron2" loCatId="" qsTypeId="urn:microsoft.com/office/officeart/2005/8/quickstyle/simple5" qsCatId="simple" csTypeId="urn:microsoft.com/office/officeart/2005/8/colors/accent1_2" csCatId="accent1" phldr="1"/>
      <dgm:spPr/>
      <dgm:t>
        <a:bodyPr/>
        <a:lstStyle/>
        <a:p>
          <a:endParaRPr lang="it-IT"/>
        </a:p>
      </dgm:t>
    </dgm:pt>
    <dgm:pt modelId="{DC439B66-D17A-1241-9332-5CB7EAE2AF78}">
      <dgm:prSet phldrT="[Testo]" custT="1"/>
      <dgm:spPr>
        <a:xfrm rot="5400000">
          <a:off x="-230385" y="323297"/>
          <a:ext cx="1446554" cy="1012587"/>
        </a:xfrm>
        <a:prstGeom prst="chevron">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gm:spPr>
      <dgm:t>
        <a:bodyPr/>
        <a:lstStyle/>
        <a:p>
          <a:r>
            <a:rPr lang="it-IT" sz="3000" dirty="0" smtClean="0">
              <a:solidFill>
                <a:srgbClr val="FFFFFF"/>
              </a:solidFill>
              <a:latin typeface="Calibri"/>
              <a:ea typeface="+mn-ea"/>
              <a:cs typeface="+mn-cs"/>
            </a:rPr>
            <a:t>H4</a:t>
          </a:r>
          <a:endParaRPr lang="it-IT" sz="3000" dirty="0">
            <a:solidFill>
              <a:srgbClr val="FFFFFF"/>
            </a:solidFill>
            <a:latin typeface="Calibri"/>
            <a:ea typeface="+mn-ea"/>
            <a:cs typeface="+mn-cs"/>
          </a:endParaRPr>
        </a:p>
      </dgm:t>
    </dgm:pt>
    <dgm:pt modelId="{47B6D5F7-9090-7B47-8B7B-5162C08D7EAD}" type="parTrans" cxnId="{2DE28661-96B6-F24B-B8EE-AD5C84C28D47}">
      <dgm:prSet/>
      <dgm:spPr/>
      <dgm:t>
        <a:bodyPr/>
        <a:lstStyle/>
        <a:p>
          <a:endParaRPr lang="it-IT"/>
        </a:p>
      </dgm:t>
    </dgm:pt>
    <dgm:pt modelId="{0EE6E220-8DC0-9E43-A7FA-DF7AA70F0A75}" type="sibTrans" cxnId="{2DE28661-96B6-F24B-B8EE-AD5C84C28D47}">
      <dgm:prSet/>
      <dgm:spPr/>
      <dgm:t>
        <a:bodyPr/>
        <a:lstStyle/>
        <a:p>
          <a:endParaRPr lang="it-IT"/>
        </a:p>
      </dgm:t>
    </dgm:pt>
    <dgm:pt modelId="{7BF9B22C-8624-424E-90B5-34E3D647E0DB}">
      <dgm:prSet phldrT="[Testo]" custT="1"/>
      <dgm:spPr>
        <a:xfrm rot="5400000">
          <a:off x="4148987" y="-3146156"/>
          <a:ext cx="1146093" cy="7445697"/>
        </a:xfrm>
        <a:prstGeom prst="round2SameRect">
          <a:avLst/>
        </a:prstGeom>
        <a:solidFill>
          <a:srgbClr val="FFFFFF">
            <a:alpha val="90000"/>
            <a:hueOff val="0"/>
            <a:satOff val="0"/>
            <a:lumOff val="0"/>
            <a:alphaOff val="0"/>
          </a:srgbClr>
        </a:soli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dgm:spPr>
      <dgm:t>
        <a:bodyPr/>
        <a:lstStyle/>
        <a:p>
          <a:pPr algn="just"/>
          <a:r>
            <a:rPr lang="it-IT" sz="2800" dirty="0" smtClean="0">
              <a:solidFill>
                <a:srgbClr val="000000">
                  <a:hueOff val="0"/>
                  <a:satOff val="0"/>
                  <a:lumOff val="0"/>
                  <a:alphaOff val="0"/>
                </a:srgbClr>
              </a:solidFill>
              <a:latin typeface="Calibri"/>
              <a:ea typeface="+mn-ea"/>
              <a:cs typeface="+mn-cs"/>
            </a:rPr>
            <a:t>Sostegno al </a:t>
          </a:r>
          <a:r>
            <a:rPr lang="it-IT" sz="2800" b="1" dirty="0" smtClean="0">
              <a:solidFill>
                <a:srgbClr val="000000">
                  <a:hueOff val="0"/>
                  <a:satOff val="0"/>
                  <a:lumOff val="0"/>
                  <a:alphaOff val="0"/>
                </a:srgbClr>
              </a:solidFill>
              <a:latin typeface="Calibri"/>
              <a:ea typeface="+mn-ea"/>
              <a:cs typeface="+mn-cs"/>
            </a:rPr>
            <a:t>sessismo ambivalente </a:t>
          </a:r>
          <a:r>
            <a:rPr lang="it-IT" sz="2400" dirty="0" smtClean="0">
              <a:solidFill>
                <a:srgbClr val="000000">
                  <a:hueOff val="0"/>
                  <a:satOff val="0"/>
                  <a:lumOff val="0"/>
                  <a:alphaOff val="0"/>
                </a:srgbClr>
              </a:solidFill>
              <a:latin typeface="Calibri"/>
              <a:ea typeface="+mn-ea"/>
              <a:cs typeface="+mn-cs"/>
            </a:rPr>
            <a:t>(ASI, AMI: </a:t>
          </a:r>
          <a:r>
            <a:rPr lang="it-IT" sz="2400" dirty="0" err="1" smtClean="0">
              <a:solidFill>
                <a:srgbClr val="000000">
                  <a:hueOff val="0"/>
                  <a:satOff val="0"/>
                  <a:lumOff val="0"/>
                  <a:alphaOff val="0"/>
                </a:srgbClr>
              </a:solidFill>
              <a:latin typeface="Calibri"/>
              <a:ea typeface="+mn-ea"/>
              <a:cs typeface="+mn-cs"/>
            </a:rPr>
            <a:t>Glick</a:t>
          </a:r>
          <a:r>
            <a:rPr lang="it-IT" sz="2400" dirty="0" smtClean="0">
              <a:solidFill>
                <a:srgbClr val="000000">
                  <a:hueOff val="0"/>
                  <a:satOff val="0"/>
                  <a:lumOff val="0"/>
                  <a:alphaOff val="0"/>
                </a:srgbClr>
              </a:solidFill>
              <a:latin typeface="Calibri"/>
              <a:ea typeface="+mn-ea"/>
              <a:cs typeface="+mn-cs"/>
            </a:rPr>
            <a:t>, </a:t>
          </a:r>
          <a:r>
            <a:rPr lang="it-IT" sz="2400" dirty="0" err="1" smtClean="0">
              <a:solidFill>
                <a:srgbClr val="000000">
                  <a:hueOff val="0"/>
                  <a:satOff val="0"/>
                  <a:lumOff val="0"/>
                  <a:alphaOff val="0"/>
                </a:srgbClr>
              </a:solidFill>
              <a:latin typeface="Calibri"/>
              <a:ea typeface="+mn-ea"/>
              <a:cs typeface="+mn-cs"/>
            </a:rPr>
            <a:t>Fiske</a:t>
          </a:r>
          <a:r>
            <a:rPr lang="it-IT" sz="2400" dirty="0" smtClean="0">
              <a:solidFill>
                <a:srgbClr val="000000">
                  <a:hueOff val="0"/>
                  <a:satOff val="0"/>
                  <a:lumOff val="0"/>
                  <a:alphaOff val="0"/>
                </a:srgbClr>
              </a:solidFill>
              <a:latin typeface="Calibri"/>
              <a:ea typeface="+mn-ea"/>
              <a:cs typeface="+mn-cs"/>
            </a:rPr>
            <a:t>, 1996, 1999)</a:t>
          </a:r>
          <a:endParaRPr lang="it-IT" sz="2400" dirty="0">
            <a:solidFill>
              <a:srgbClr val="000000">
                <a:hueOff val="0"/>
                <a:satOff val="0"/>
                <a:lumOff val="0"/>
                <a:alphaOff val="0"/>
              </a:srgbClr>
            </a:solidFill>
            <a:latin typeface="Calibri"/>
            <a:ea typeface="+mn-ea"/>
            <a:cs typeface="+mn-cs"/>
          </a:endParaRPr>
        </a:p>
      </dgm:t>
    </dgm:pt>
    <dgm:pt modelId="{D0EEE9A1-7A0F-C44F-9C45-77C8C60C96F8}" type="parTrans" cxnId="{32F45E7C-3F9B-5C47-8CEA-0A59C536C322}">
      <dgm:prSet/>
      <dgm:spPr/>
      <dgm:t>
        <a:bodyPr/>
        <a:lstStyle/>
        <a:p>
          <a:endParaRPr lang="it-IT"/>
        </a:p>
      </dgm:t>
    </dgm:pt>
    <dgm:pt modelId="{AFE8B80C-5C8D-4E44-B102-27C2F9FBE792}" type="sibTrans" cxnId="{32F45E7C-3F9B-5C47-8CEA-0A59C536C322}">
      <dgm:prSet/>
      <dgm:spPr/>
      <dgm:t>
        <a:bodyPr/>
        <a:lstStyle/>
        <a:p>
          <a:endParaRPr lang="it-IT"/>
        </a:p>
      </dgm:t>
    </dgm:pt>
    <dgm:pt modelId="{2EBD6E4B-2100-3041-A32E-918577563C9A}">
      <dgm:prSet phldrT="[Testo]" custT="1"/>
      <dgm:spPr>
        <a:xfrm rot="5400000">
          <a:off x="-230385" y="1716830"/>
          <a:ext cx="1446554" cy="1012587"/>
        </a:xfrm>
        <a:prstGeom prst="chevron">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gm:spPr>
      <dgm:t>
        <a:bodyPr/>
        <a:lstStyle/>
        <a:p>
          <a:r>
            <a:rPr lang="it-IT" sz="3000" dirty="0" smtClean="0">
              <a:solidFill>
                <a:srgbClr val="FFFFFF"/>
              </a:solidFill>
              <a:latin typeface="Calibri"/>
              <a:ea typeface="+mn-ea"/>
              <a:cs typeface="+mn-cs"/>
            </a:rPr>
            <a:t>H5</a:t>
          </a:r>
          <a:endParaRPr lang="it-IT" sz="3000" dirty="0">
            <a:solidFill>
              <a:srgbClr val="FFFFFF"/>
            </a:solidFill>
            <a:latin typeface="Calibri"/>
            <a:ea typeface="+mn-ea"/>
            <a:cs typeface="+mn-cs"/>
          </a:endParaRPr>
        </a:p>
      </dgm:t>
    </dgm:pt>
    <dgm:pt modelId="{59E814D6-C948-CB4A-94F0-928B21083D03}" type="parTrans" cxnId="{5E2D0A9A-45DD-4546-A40C-8D76F5C66581}">
      <dgm:prSet/>
      <dgm:spPr/>
      <dgm:t>
        <a:bodyPr/>
        <a:lstStyle/>
        <a:p>
          <a:endParaRPr lang="it-IT"/>
        </a:p>
      </dgm:t>
    </dgm:pt>
    <dgm:pt modelId="{F2C2C0E7-6D73-CA43-902F-41212372367B}" type="sibTrans" cxnId="{5E2D0A9A-45DD-4546-A40C-8D76F5C66581}">
      <dgm:prSet/>
      <dgm:spPr/>
      <dgm:t>
        <a:bodyPr/>
        <a:lstStyle/>
        <a:p>
          <a:endParaRPr lang="it-IT"/>
        </a:p>
      </dgm:t>
    </dgm:pt>
    <dgm:pt modelId="{7C8E3439-4410-704B-B13E-87880CD7CAFB}">
      <dgm:prSet phldrT="[Testo]" custT="1"/>
      <dgm:spPr>
        <a:xfrm rot="5400000">
          <a:off x="4126191" y="-1758194"/>
          <a:ext cx="1191685" cy="7456344"/>
        </a:xfrm>
        <a:prstGeom prst="round2SameRect">
          <a:avLst/>
        </a:prstGeom>
        <a:solidFill>
          <a:srgbClr val="FFFFFF">
            <a:alpha val="90000"/>
            <a:hueOff val="0"/>
            <a:satOff val="0"/>
            <a:lumOff val="0"/>
            <a:alphaOff val="0"/>
          </a:srgbClr>
        </a:soli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dgm:spPr>
      <dgm:t>
        <a:bodyPr/>
        <a:lstStyle/>
        <a:p>
          <a:pPr algn="just"/>
          <a:r>
            <a:rPr lang="it-IT" sz="2800" b="1" dirty="0" smtClean="0">
              <a:solidFill>
                <a:srgbClr val="000000">
                  <a:hueOff val="0"/>
                  <a:satOff val="0"/>
                  <a:lumOff val="0"/>
                  <a:alphaOff val="0"/>
                </a:srgbClr>
              </a:solidFill>
              <a:latin typeface="Calibri"/>
              <a:ea typeface="+mn-ea"/>
              <a:cs typeface="+mn-cs"/>
            </a:rPr>
            <a:t>Propensione a intervenire </a:t>
          </a:r>
          <a:r>
            <a:rPr lang="it-IT" sz="2800" dirty="0" smtClean="0">
              <a:solidFill>
                <a:srgbClr val="000000">
                  <a:hueOff val="0"/>
                  <a:satOff val="0"/>
                  <a:lumOff val="0"/>
                  <a:alphaOff val="0"/>
                </a:srgbClr>
              </a:solidFill>
              <a:latin typeface="Calibri"/>
              <a:ea typeface="+mn-ea"/>
              <a:cs typeface="+mn-cs"/>
            </a:rPr>
            <a:t>in situazioni di violenza sessuale </a:t>
          </a:r>
          <a:r>
            <a:rPr lang="it-IT" sz="2400" b="0" dirty="0" smtClean="0">
              <a:solidFill>
                <a:srgbClr val="000000">
                  <a:hueOff val="0"/>
                  <a:satOff val="0"/>
                  <a:lumOff val="0"/>
                  <a:alphaOff val="0"/>
                </a:srgbClr>
              </a:solidFill>
              <a:latin typeface="Calibri"/>
              <a:ea typeface="+mn-ea"/>
              <a:cs typeface="+mn-cs"/>
            </a:rPr>
            <a:t>(BES: </a:t>
          </a:r>
          <a:r>
            <a:rPr lang="it-IT" sz="2400" dirty="0" err="1" smtClean="0">
              <a:solidFill>
                <a:srgbClr val="000000">
                  <a:hueOff val="0"/>
                  <a:satOff val="0"/>
                  <a:lumOff val="0"/>
                  <a:alphaOff val="0"/>
                </a:srgbClr>
              </a:solidFill>
              <a:latin typeface="Calibri"/>
              <a:ea typeface="+mn-ea"/>
              <a:cs typeface="+mn-cs"/>
            </a:rPr>
            <a:t>Banyard</a:t>
          </a:r>
          <a:r>
            <a:rPr lang="it-IT" sz="2400" dirty="0" smtClean="0">
              <a:solidFill>
                <a:srgbClr val="000000">
                  <a:hueOff val="0"/>
                  <a:satOff val="0"/>
                  <a:lumOff val="0"/>
                  <a:alphaOff val="0"/>
                </a:srgbClr>
              </a:solidFill>
              <a:latin typeface="Calibri"/>
              <a:ea typeface="+mn-ea"/>
              <a:cs typeface="+mn-cs"/>
            </a:rPr>
            <a:t>, et al., 2007)</a:t>
          </a:r>
          <a:endParaRPr lang="it-IT" sz="2400" dirty="0">
            <a:solidFill>
              <a:srgbClr val="000000">
                <a:hueOff val="0"/>
                <a:satOff val="0"/>
                <a:lumOff val="0"/>
                <a:alphaOff val="0"/>
              </a:srgbClr>
            </a:solidFill>
            <a:latin typeface="Calibri"/>
            <a:ea typeface="+mn-ea"/>
            <a:cs typeface="+mn-cs"/>
          </a:endParaRPr>
        </a:p>
      </dgm:t>
    </dgm:pt>
    <dgm:pt modelId="{0D98AD06-7087-F64B-93BC-115543A54BBA}" type="parTrans" cxnId="{C47C44B5-682E-2F4A-A87C-2826D0444EA5}">
      <dgm:prSet/>
      <dgm:spPr/>
      <dgm:t>
        <a:bodyPr/>
        <a:lstStyle/>
        <a:p>
          <a:endParaRPr lang="it-IT"/>
        </a:p>
      </dgm:t>
    </dgm:pt>
    <dgm:pt modelId="{DB1EB14D-C74B-324E-8B39-B16D5774AE08}" type="sibTrans" cxnId="{C47C44B5-682E-2F4A-A87C-2826D0444EA5}">
      <dgm:prSet/>
      <dgm:spPr/>
      <dgm:t>
        <a:bodyPr/>
        <a:lstStyle/>
        <a:p>
          <a:endParaRPr lang="it-IT"/>
        </a:p>
      </dgm:t>
    </dgm:pt>
    <dgm:pt modelId="{443A2063-2BE3-204A-94A0-FA4AAAF71ADE}">
      <dgm:prSet phldrT="[Testo]" custT="1"/>
      <dgm:spPr>
        <a:xfrm rot="5400000">
          <a:off x="-230385" y="3102220"/>
          <a:ext cx="1446554" cy="1012587"/>
        </a:xfrm>
        <a:prstGeom prst="chevron">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gm:spPr>
      <dgm:t>
        <a:bodyPr/>
        <a:lstStyle/>
        <a:p>
          <a:r>
            <a:rPr lang="it-IT" sz="3000" dirty="0" smtClean="0">
              <a:solidFill>
                <a:srgbClr val="FFFFFF"/>
              </a:solidFill>
              <a:latin typeface="Calibri"/>
              <a:ea typeface="+mn-ea"/>
              <a:cs typeface="+mn-cs"/>
            </a:rPr>
            <a:t>H6</a:t>
          </a:r>
          <a:endParaRPr lang="it-IT" sz="3000" dirty="0">
            <a:solidFill>
              <a:srgbClr val="FFFFFF"/>
            </a:solidFill>
            <a:latin typeface="Calibri"/>
            <a:ea typeface="+mn-ea"/>
            <a:cs typeface="+mn-cs"/>
          </a:endParaRPr>
        </a:p>
      </dgm:t>
    </dgm:pt>
    <dgm:pt modelId="{3A8DF1B4-6F2B-1349-A801-C016A2F8BF8B}" type="parTrans" cxnId="{631BCD66-0EB1-3846-B96D-8351DB648C5E}">
      <dgm:prSet/>
      <dgm:spPr/>
      <dgm:t>
        <a:bodyPr/>
        <a:lstStyle/>
        <a:p>
          <a:endParaRPr lang="it-IT"/>
        </a:p>
      </dgm:t>
    </dgm:pt>
    <dgm:pt modelId="{68C3EFD4-0356-6642-9BF2-54D13421BB17}" type="sibTrans" cxnId="{631BCD66-0EB1-3846-B96D-8351DB648C5E}">
      <dgm:prSet/>
      <dgm:spPr/>
      <dgm:t>
        <a:bodyPr/>
        <a:lstStyle/>
        <a:p>
          <a:endParaRPr lang="it-IT"/>
        </a:p>
      </dgm:t>
    </dgm:pt>
    <dgm:pt modelId="{927C7A69-A292-C74B-B419-6F68E68E72AA}">
      <dgm:prSet phldrT="[Testo]" custT="1"/>
      <dgm:spPr>
        <a:xfrm rot="5400000">
          <a:off x="4134333" y="-394285"/>
          <a:ext cx="1175400" cy="7499306"/>
        </a:xfrm>
        <a:prstGeom prst="round2SameRect">
          <a:avLst/>
        </a:prstGeom>
        <a:solidFill>
          <a:srgbClr val="FFFFFF">
            <a:alpha val="90000"/>
            <a:hueOff val="0"/>
            <a:satOff val="0"/>
            <a:lumOff val="0"/>
            <a:alphaOff val="0"/>
          </a:srgbClr>
        </a:soli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dgm:spPr>
      <dgm:t>
        <a:bodyPr/>
        <a:lstStyle/>
        <a:p>
          <a:pPr algn="just"/>
          <a:r>
            <a:rPr lang="it-IT" sz="2800" b="1" dirty="0" smtClean="0">
              <a:solidFill>
                <a:srgbClr val="000000">
                  <a:hueOff val="0"/>
                  <a:satOff val="0"/>
                  <a:lumOff val="0"/>
                  <a:alphaOff val="0"/>
                </a:srgbClr>
              </a:solidFill>
              <a:latin typeface="Calibri"/>
              <a:ea typeface="+mn-ea"/>
              <a:cs typeface="+mn-cs"/>
            </a:rPr>
            <a:t>Riconoscimento</a:t>
          </a:r>
          <a:r>
            <a:rPr lang="it-IT" sz="2800" dirty="0" smtClean="0">
              <a:solidFill>
                <a:srgbClr val="000000">
                  <a:hueOff val="0"/>
                  <a:satOff val="0"/>
                  <a:lumOff val="0"/>
                  <a:alphaOff val="0"/>
                </a:srgbClr>
              </a:solidFill>
              <a:latin typeface="Calibri"/>
              <a:ea typeface="+mn-ea"/>
              <a:cs typeface="+mn-cs"/>
            </a:rPr>
            <a:t> delle forme di molestia sessuale </a:t>
          </a:r>
          <a:r>
            <a:rPr lang="it-IT" sz="2400" b="0" i="0" spc="0" dirty="0" smtClean="0">
              <a:solidFill>
                <a:srgbClr val="000000">
                  <a:hueOff val="0"/>
                  <a:satOff val="0"/>
                  <a:lumOff val="0"/>
                  <a:alphaOff val="0"/>
                </a:srgbClr>
              </a:solidFill>
              <a:latin typeface="Calibri"/>
              <a:ea typeface="+mn-ea"/>
              <a:cs typeface="+mn-cs"/>
            </a:rPr>
            <a:t>(SEQ: Fitzgerald, et al., 1995; </a:t>
          </a:r>
          <a:r>
            <a:rPr lang="it-IT" sz="2400" b="0" i="0" spc="0" dirty="0" err="1" smtClean="0">
              <a:solidFill>
                <a:srgbClr val="000000">
                  <a:hueOff val="0"/>
                  <a:satOff val="0"/>
                  <a:lumOff val="0"/>
                  <a:alphaOff val="0"/>
                </a:srgbClr>
              </a:solidFill>
              <a:latin typeface="Calibri"/>
              <a:ea typeface="+mn-ea"/>
              <a:cs typeface="+mn-cs"/>
            </a:rPr>
            <a:t>Konik</a:t>
          </a:r>
          <a:r>
            <a:rPr lang="it-IT" sz="2400" b="0" i="0" spc="0" dirty="0" smtClean="0">
              <a:solidFill>
                <a:srgbClr val="000000">
                  <a:hueOff val="0"/>
                  <a:satOff val="0"/>
                  <a:lumOff val="0"/>
                  <a:alphaOff val="0"/>
                </a:srgbClr>
              </a:solidFill>
              <a:latin typeface="Calibri"/>
              <a:ea typeface="+mn-ea"/>
              <a:cs typeface="+mn-cs"/>
            </a:rPr>
            <a:t>, Cortina, 2008)</a:t>
          </a:r>
          <a:endParaRPr lang="it-IT" sz="2400" dirty="0">
            <a:solidFill>
              <a:srgbClr val="000000">
                <a:hueOff val="0"/>
                <a:satOff val="0"/>
                <a:lumOff val="0"/>
                <a:alphaOff val="0"/>
              </a:srgbClr>
            </a:solidFill>
            <a:latin typeface="Calibri"/>
            <a:ea typeface="+mn-ea"/>
            <a:cs typeface="+mn-cs"/>
          </a:endParaRPr>
        </a:p>
      </dgm:t>
    </dgm:pt>
    <dgm:pt modelId="{7382EB2C-9583-A743-A567-BF3F05CEACD8}" type="parTrans" cxnId="{DF74C7A8-8C67-3C40-A895-6F6468253F27}">
      <dgm:prSet/>
      <dgm:spPr/>
      <dgm:t>
        <a:bodyPr/>
        <a:lstStyle/>
        <a:p>
          <a:endParaRPr lang="it-IT"/>
        </a:p>
      </dgm:t>
    </dgm:pt>
    <dgm:pt modelId="{C3E416C3-3EE9-3D43-97BB-DF35B665C884}" type="sibTrans" cxnId="{DF74C7A8-8C67-3C40-A895-6F6468253F27}">
      <dgm:prSet/>
      <dgm:spPr/>
      <dgm:t>
        <a:bodyPr/>
        <a:lstStyle/>
        <a:p>
          <a:endParaRPr lang="it-IT"/>
        </a:p>
      </dgm:t>
    </dgm:pt>
    <dgm:pt modelId="{99674317-C0DB-0240-A4A7-9C3379E3E289}" type="pres">
      <dgm:prSet presAssocID="{5E3FB49F-5FDF-CC47-8FD1-B48FEFFB41E0}" presName="linearFlow" presStyleCnt="0">
        <dgm:presLayoutVars>
          <dgm:dir/>
          <dgm:animLvl val="lvl"/>
          <dgm:resizeHandles val="exact"/>
        </dgm:presLayoutVars>
      </dgm:prSet>
      <dgm:spPr/>
      <dgm:t>
        <a:bodyPr/>
        <a:lstStyle/>
        <a:p>
          <a:endParaRPr lang="it-IT"/>
        </a:p>
      </dgm:t>
    </dgm:pt>
    <dgm:pt modelId="{34E280C5-1EB7-DC48-8479-817D2639E18E}" type="pres">
      <dgm:prSet presAssocID="{DC439B66-D17A-1241-9332-5CB7EAE2AF78}" presName="composite" presStyleCnt="0"/>
      <dgm:spPr/>
      <dgm:t>
        <a:bodyPr/>
        <a:lstStyle/>
        <a:p>
          <a:endParaRPr lang="it-IT"/>
        </a:p>
      </dgm:t>
    </dgm:pt>
    <dgm:pt modelId="{DA685A6A-A709-FB4F-84B3-5C6C17A4FBFE}" type="pres">
      <dgm:prSet presAssocID="{DC439B66-D17A-1241-9332-5CB7EAE2AF78}" presName="parentText" presStyleLbl="alignNode1" presStyleIdx="0" presStyleCnt="3">
        <dgm:presLayoutVars>
          <dgm:chMax val="1"/>
          <dgm:bulletEnabled val="1"/>
        </dgm:presLayoutVars>
      </dgm:prSet>
      <dgm:spPr/>
      <dgm:t>
        <a:bodyPr/>
        <a:lstStyle/>
        <a:p>
          <a:endParaRPr lang="it-IT"/>
        </a:p>
      </dgm:t>
    </dgm:pt>
    <dgm:pt modelId="{8FF5CEB9-A82E-6849-B398-16F210F59BCE}" type="pres">
      <dgm:prSet presAssocID="{DC439B66-D17A-1241-9332-5CB7EAE2AF78}" presName="descendantText" presStyleLbl="alignAcc1" presStyleIdx="0" presStyleCnt="3" custScaleY="121827">
        <dgm:presLayoutVars>
          <dgm:bulletEnabled val="1"/>
        </dgm:presLayoutVars>
      </dgm:prSet>
      <dgm:spPr/>
      <dgm:t>
        <a:bodyPr/>
        <a:lstStyle/>
        <a:p>
          <a:endParaRPr lang="it-IT"/>
        </a:p>
      </dgm:t>
    </dgm:pt>
    <dgm:pt modelId="{B8204F50-15E4-314E-89C7-09C89D93FE50}" type="pres">
      <dgm:prSet presAssocID="{0EE6E220-8DC0-9E43-A7FA-DF7AA70F0A75}" presName="sp" presStyleCnt="0"/>
      <dgm:spPr/>
      <dgm:t>
        <a:bodyPr/>
        <a:lstStyle/>
        <a:p>
          <a:endParaRPr lang="it-IT"/>
        </a:p>
      </dgm:t>
    </dgm:pt>
    <dgm:pt modelId="{CD66AF9F-E1C7-A94E-A672-D3EDC98FD89A}" type="pres">
      <dgm:prSet presAssocID="{2EBD6E4B-2100-3041-A32E-918577563C9A}" presName="composite" presStyleCnt="0"/>
      <dgm:spPr/>
      <dgm:t>
        <a:bodyPr/>
        <a:lstStyle/>
        <a:p>
          <a:endParaRPr lang="it-IT"/>
        </a:p>
      </dgm:t>
    </dgm:pt>
    <dgm:pt modelId="{D58991F2-0009-BA40-9CF3-7C36336A850C}" type="pres">
      <dgm:prSet presAssocID="{2EBD6E4B-2100-3041-A32E-918577563C9A}" presName="parentText" presStyleLbl="alignNode1" presStyleIdx="1" presStyleCnt="3">
        <dgm:presLayoutVars>
          <dgm:chMax val="1"/>
          <dgm:bulletEnabled val="1"/>
        </dgm:presLayoutVars>
      </dgm:prSet>
      <dgm:spPr/>
      <dgm:t>
        <a:bodyPr/>
        <a:lstStyle/>
        <a:p>
          <a:endParaRPr lang="it-IT"/>
        </a:p>
      </dgm:t>
    </dgm:pt>
    <dgm:pt modelId="{ECFAFD3A-DD68-0147-9603-390BDA5C2C6C}" type="pres">
      <dgm:prSet presAssocID="{2EBD6E4B-2100-3041-A32E-918577563C9A}" presName="descendantText" presStyleLbl="alignAcc1" presStyleIdx="1" presStyleCnt="3" custScaleX="100143" custScaleY="126740">
        <dgm:presLayoutVars>
          <dgm:bulletEnabled val="1"/>
        </dgm:presLayoutVars>
      </dgm:prSet>
      <dgm:spPr/>
      <dgm:t>
        <a:bodyPr/>
        <a:lstStyle/>
        <a:p>
          <a:endParaRPr lang="it-IT"/>
        </a:p>
      </dgm:t>
    </dgm:pt>
    <dgm:pt modelId="{2927BF72-2B0B-084E-A700-A9A593E56F75}" type="pres">
      <dgm:prSet presAssocID="{F2C2C0E7-6D73-CA43-902F-41212372367B}" presName="sp" presStyleCnt="0"/>
      <dgm:spPr/>
      <dgm:t>
        <a:bodyPr/>
        <a:lstStyle/>
        <a:p>
          <a:endParaRPr lang="it-IT"/>
        </a:p>
      </dgm:t>
    </dgm:pt>
    <dgm:pt modelId="{3AF500C0-1C32-E841-A1A0-1E819E5FA163}" type="pres">
      <dgm:prSet presAssocID="{443A2063-2BE3-204A-94A0-FA4AAAF71ADE}" presName="composite" presStyleCnt="0"/>
      <dgm:spPr/>
      <dgm:t>
        <a:bodyPr/>
        <a:lstStyle/>
        <a:p>
          <a:endParaRPr lang="it-IT"/>
        </a:p>
      </dgm:t>
    </dgm:pt>
    <dgm:pt modelId="{4BCE569D-C279-C045-815C-2BF7D9C59546}" type="pres">
      <dgm:prSet presAssocID="{443A2063-2BE3-204A-94A0-FA4AAAF71ADE}" presName="parentText" presStyleLbl="alignNode1" presStyleIdx="2" presStyleCnt="3">
        <dgm:presLayoutVars>
          <dgm:chMax val="1"/>
          <dgm:bulletEnabled val="1"/>
        </dgm:presLayoutVars>
      </dgm:prSet>
      <dgm:spPr/>
      <dgm:t>
        <a:bodyPr/>
        <a:lstStyle/>
        <a:p>
          <a:endParaRPr lang="it-IT"/>
        </a:p>
      </dgm:t>
    </dgm:pt>
    <dgm:pt modelId="{5EFA9594-2FB3-F742-B0A0-151DD5A74033}" type="pres">
      <dgm:prSet presAssocID="{443A2063-2BE3-204A-94A0-FA4AAAF71ADE}" presName="descendantText" presStyleLbl="alignAcc1" presStyleIdx="2" presStyleCnt="3" custScaleX="100720" custScaleY="125008">
        <dgm:presLayoutVars>
          <dgm:bulletEnabled val="1"/>
        </dgm:presLayoutVars>
      </dgm:prSet>
      <dgm:spPr/>
      <dgm:t>
        <a:bodyPr/>
        <a:lstStyle/>
        <a:p>
          <a:endParaRPr lang="it-IT"/>
        </a:p>
      </dgm:t>
    </dgm:pt>
  </dgm:ptLst>
  <dgm:cxnLst>
    <dgm:cxn modelId="{6F4AE744-263E-D04F-9AA0-D01D89248229}" type="presOf" srcId="{5E3FB49F-5FDF-CC47-8FD1-B48FEFFB41E0}" destId="{99674317-C0DB-0240-A4A7-9C3379E3E289}" srcOrd="0" destOrd="0" presId="urn:microsoft.com/office/officeart/2005/8/layout/chevron2"/>
    <dgm:cxn modelId="{C47C44B5-682E-2F4A-A87C-2826D0444EA5}" srcId="{2EBD6E4B-2100-3041-A32E-918577563C9A}" destId="{7C8E3439-4410-704B-B13E-87880CD7CAFB}" srcOrd="0" destOrd="0" parTransId="{0D98AD06-7087-F64B-93BC-115543A54BBA}" sibTransId="{DB1EB14D-C74B-324E-8B39-B16D5774AE08}"/>
    <dgm:cxn modelId="{82F1AF2C-35BC-EE4A-BCFF-58E52E400C27}" type="presOf" srcId="{443A2063-2BE3-204A-94A0-FA4AAAF71ADE}" destId="{4BCE569D-C279-C045-815C-2BF7D9C59546}" srcOrd="0" destOrd="0" presId="urn:microsoft.com/office/officeart/2005/8/layout/chevron2"/>
    <dgm:cxn modelId="{39CC462D-82A2-A747-9D25-21B590F09506}" type="presOf" srcId="{7C8E3439-4410-704B-B13E-87880CD7CAFB}" destId="{ECFAFD3A-DD68-0147-9603-390BDA5C2C6C}" srcOrd="0" destOrd="0" presId="urn:microsoft.com/office/officeart/2005/8/layout/chevron2"/>
    <dgm:cxn modelId="{A997D8F3-0329-1045-B970-AF104945FD92}" type="presOf" srcId="{927C7A69-A292-C74B-B419-6F68E68E72AA}" destId="{5EFA9594-2FB3-F742-B0A0-151DD5A74033}" srcOrd="0" destOrd="0" presId="urn:microsoft.com/office/officeart/2005/8/layout/chevron2"/>
    <dgm:cxn modelId="{70C46AAB-4E00-FF4E-A457-D3D4438E01AD}" type="presOf" srcId="{DC439B66-D17A-1241-9332-5CB7EAE2AF78}" destId="{DA685A6A-A709-FB4F-84B3-5C6C17A4FBFE}" srcOrd="0" destOrd="0" presId="urn:microsoft.com/office/officeart/2005/8/layout/chevron2"/>
    <dgm:cxn modelId="{2DE28661-96B6-F24B-B8EE-AD5C84C28D47}" srcId="{5E3FB49F-5FDF-CC47-8FD1-B48FEFFB41E0}" destId="{DC439B66-D17A-1241-9332-5CB7EAE2AF78}" srcOrd="0" destOrd="0" parTransId="{47B6D5F7-9090-7B47-8B7B-5162C08D7EAD}" sibTransId="{0EE6E220-8DC0-9E43-A7FA-DF7AA70F0A75}"/>
    <dgm:cxn modelId="{FA4F0B3E-1674-9142-B3E1-FE3E0D0C9929}" type="presOf" srcId="{2EBD6E4B-2100-3041-A32E-918577563C9A}" destId="{D58991F2-0009-BA40-9CF3-7C36336A850C}" srcOrd="0" destOrd="0" presId="urn:microsoft.com/office/officeart/2005/8/layout/chevron2"/>
    <dgm:cxn modelId="{5E2D0A9A-45DD-4546-A40C-8D76F5C66581}" srcId="{5E3FB49F-5FDF-CC47-8FD1-B48FEFFB41E0}" destId="{2EBD6E4B-2100-3041-A32E-918577563C9A}" srcOrd="1" destOrd="0" parTransId="{59E814D6-C948-CB4A-94F0-928B21083D03}" sibTransId="{F2C2C0E7-6D73-CA43-902F-41212372367B}"/>
    <dgm:cxn modelId="{4CBCFC0A-84B5-634A-A51D-E86D7E027290}" type="presOf" srcId="{7BF9B22C-8624-424E-90B5-34E3D647E0DB}" destId="{8FF5CEB9-A82E-6849-B398-16F210F59BCE}" srcOrd="0" destOrd="0" presId="urn:microsoft.com/office/officeart/2005/8/layout/chevron2"/>
    <dgm:cxn modelId="{32F45E7C-3F9B-5C47-8CEA-0A59C536C322}" srcId="{DC439B66-D17A-1241-9332-5CB7EAE2AF78}" destId="{7BF9B22C-8624-424E-90B5-34E3D647E0DB}" srcOrd="0" destOrd="0" parTransId="{D0EEE9A1-7A0F-C44F-9C45-77C8C60C96F8}" sibTransId="{AFE8B80C-5C8D-4E44-B102-27C2F9FBE792}"/>
    <dgm:cxn modelId="{631BCD66-0EB1-3846-B96D-8351DB648C5E}" srcId="{5E3FB49F-5FDF-CC47-8FD1-B48FEFFB41E0}" destId="{443A2063-2BE3-204A-94A0-FA4AAAF71ADE}" srcOrd="2" destOrd="0" parTransId="{3A8DF1B4-6F2B-1349-A801-C016A2F8BF8B}" sibTransId="{68C3EFD4-0356-6642-9BF2-54D13421BB17}"/>
    <dgm:cxn modelId="{DF74C7A8-8C67-3C40-A895-6F6468253F27}" srcId="{443A2063-2BE3-204A-94A0-FA4AAAF71ADE}" destId="{927C7A69-A292-C74B-B419-6F68E68E72AA}" srcOrd="0" destOrd="0" parTransId="{7382EB2C-9583-A743-A567-BF3F05CEACD8}" sibTransId="{C3E416C3-3EE9-3D43-97BB-DF35B665C884}"/>
    <dgm:cxn modelId="{B228093B-D465-2243-BCA1-AD9790499A9C}" type="presParOf" srcId="{99674317-C0DB-0240-A4A7-9C3379E3E289}" destId="{34E280C5-1EB7-DC48-8479-817D2639E18E}" srcOrd="0" destOrd="0" presId="urn:microsoft.com/office/officeart/2005/8/layout/chevron2"/>
    <dgm:cxn modelId="{C15FF3FA-BAE8-4E4F-8F3C-DF93649F66D8}" type="presParOf" srcId="{34E280C5-1EB7-DC48-8479-817D2639E18E}" destId="{DA685A6A-A709-FB4F-84B3-5C6C17A4FBFE}" srcOrd="0" destOrd="0" presId="urn:microsoft.com/office/officeart/2005/8/layout/chevron2"/>
    <dgm:cxn modelId="{1FD7F20D-3DED-D141-92CB-A84FB7274A0F}" type="presParOf" srcId="{34E280C5-1EB7-DC48-8479-817D2639E18E}" destId="{8FF5CEB9-A82E-6849-B398-16F210F59BCE}" srcOrd="1" destOrd="0" presId="urn:microsoft.com/office/officeart/2005/8/layout/chevron2"/>
    <dgm:cxn modelId="{9308A94D-4EBA-E641-8839-70AAB3ACFD6E}" type="presParOf" srcId="{99674317-C0DB-0240-A4A7-9C3379E3E289}" destId="{B8204F50-15E4-314E-89C7-09C89D93FE50}" srcOrd="1" destOrd="0" presId="urn:microsoft.com/office/officeart/2005/8/layout/chevron2"/>
    <dgm:cxn modelId="{734E9182-8F3C-144D-8317-9AC0D8998EB8}" type="presParOf" srcId="{99674317-C0DB-0240-A4A7-9C3379E3E289}" destId="{CD66AF9F-E1C7-A94E-A672-D3EDC98FD89A}" srcOrd="2" destOrd="0" presId="urn:microsoft.com/office/officeart/2005/8/layout/chevron2"/>
    <dgm:cxn modelId="{F9B4E45F-C19C-464D-A147-81F05665CEFD}" type="presParOf" srcId="{CD66AF9F-E1C7-A94E-A672-D3EDC98FD89A}" destId="{D58991F2-0009-BA40-9CF3-7C36336A850C}" srcOrd="0" destOrd="0" presId="urn:microsoft.com/office/officeart/2005/8/layout/chevron2"/>
    <dgm:cxn modelId="{164DDE49-E390-6349-B1C6-65B3EFAC014E}" type="presParOf" srcId="{CD66AF9F-E1C7-A94E-A672-D3EDC98FD89A}" destId="{ECFAFD3A-DD68-0147-9603-390BDA5C2C6C}" srcOrd="1" destOrd="0" presId="urn:microsoft.com/office/officeart/2005/8/layout/chevron2"/>
    <dgm:cxn modelId="{5CADF139-89AC-9E45-9019-60F711DE6E8C}" type="presParOf" srcId="{99674317-C0DB-0240-A4A7-9C3379E3E289}" destId="{2927BF72-2B0B-084E-A700-A9A593E56F75}" srcOrd="3" destOrd="0" presId="urn:microsoft.com/office/officeart/2005/8/layout/chevron2"/>
    <dgm:cxn modelId="{25C6BF46-F5C0-664C-87B8-493851F4EABE}" type="presParOf" srcId="{99674317-C0DB-0240-A4A7-9C3379E3E289}" destId="{3AF500C0-1C32-E841-A1A0-1E819E5FA163}" srcOrd="4" destOrd="0" presId="urn:microsoft.com/office/officeart/2005/8/layout/chevron2"/>
    <dgm:cxn modelId="{7D06205F-DB3C-7A47-AF18-3D4EC91B7057}" type="presParOf" srcId="{3AF500C0-1C32-E841-A1A0-1E819E5FA163}" destId="{4BCE569D-C279-C045-815C-2BF7D9C59546}" srcOrd="0" destOrd="0" presId="urn:microsoft.com/office/officeart/2005/8/layout/chevron2"/>
    <dgm:cxn modelId="{5BBBC734-2D1C-A947-B17D-4FB1305429E2}" type="presParOf" srcId="{3AF500C0-1C32-E841-A1A0-1E819E5FA163}" destId="{5EFA9594-2FB3-F742-B0A0-151DD5A74033}"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9E256-E9EB-C34F-BADE-7AEA6C1F24AF}">
      <dsp:nvSpPr>
        <dsp:cNvPr id="0" name=""/>
        <dsp:cNvSpPr/>
      </dsp:nvSpPr>
      <dsp:spPr>
        <a:xfrm>
          <a:off x="1508737" y="192237"/>
          <a:ext cx="5964755" cy="1549699"/>
        </a:xfrm>
        <a:prstGeom prst="ellipse">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b="1" kern="1200" dirty="0" smtClean="0">
              <a:solidFill>
                <a:srgbClr val="000000"/>
              </a:solidFill>
              <a:latin typeface="Calibri"/>
              <a:ea typeface="+mn-ea"/>
              <a:cs typeface="+mn-cs"/>
            </a:rPr>
            <a:t>LA LEGITTIMAZIONE DELLA VIOLENZA DI GENERE</a:t>
          </a:r>
          <a:endParaRPr lang="it-IT" sz="2800" b="1" kern="1200" dirty="0">
            <a:solidFill>
              <a:srgbClr val="000000"/>
            </a:solidFill>
            <a:latin typeface="Calibri"/>
            <a:ea typeface="+mn-ea"/>
            <a:cs typeface="+mn-cs"/>
          </a:endParaRPr>
        </a:p>
      </dsp:txBody>
      <dsp:txXfrm>
        <a:off x="2382255" y="419185"/>
        <a:ext cx="4217719" cy="1095803"/>
      </dsp:txXfrm>
    </dsp:sp>
    <dsp:sp modelId="{1EE3AA36-F0B6-384D-ADA8-C69A16242ACF}">
      <dsp:nvSpPr>
        <dsp:cNvPr id="0" name=""/>
        <dsp:cNvSpPr/>
      </dsp:nvSpPr>
      <dsp:spPr>
        <a:xfrm rot="8660181">
          <a:off x="684580" y="2072369"/>
          <a:ext cx="2288142" cy="611554"/>
        </a:xfrm>
        <a:prstGeom prst="leftArrow">
          <a:avLst>
            <a:gd name="adj1" fmla="val 60000"/>
            <a:gd name="adj2" fmla="val 50000"/>
          </a:avLst>
        </a:prstGeom>
        <a:gradFill rotWithShape="0">
          <a:gsLst>
            <a:gs pos="0">
              <a:srgbClr val="FF7F01">
                <a:tint val="60000"/>
                <a:hueOff val="0"/>
                <a:satOff val="0"/>
                <a:lumOff val="0"/>
                <a:alphaOff val="0"/>
                <a:tint val="83000"/>
                <a:shade val="100000"/>
                <a:alpha val="100000"/>
                <a:hueMod val="100000"/>
                <a:satMod val="220000"/>
                <a:lumMod val="90000"/>
              </a:srgbClr>
            </a:gs>
            <a:gs pos="76000">
              <a:srgbClr val="FF7F01">
                <a:tint val="60000"/>
                <a:hueOff val="0"/>
                <a:satOff val="0"/>
                <a:lumOff val="0"/>
                <a:alphaOff val="0"/>
                <a:shade val="100000"/>
              </a:srgbClr>
            </a:gs>
            <a:gs pos="100000">
              <a:srgbClr val="FF7F01">
                <a:tint val="60000"/>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tint val="60000"/>
              <a:hueOff val="0"/>
              <a:satOff val="0"/>
              <a:lumOff val="0"/>
              <a:alphaOff val="0"/>
            </a:srgbClr>
          </a:contourClr>
        </a:sp3d>
      </dsp:spPr>
      <dsp:style>
        <a:lnRef idx="0">
          <a:scrgbClr r="0" g="0" b="0"/>
        </a:lnRef>
        <a:fillRef idx="3">
          <a:scrgbClr r="0" g="0" b="0"/>
        </a:fillRef>
        <a:effectRef idx="3">
          <a:scrgbClr r="0" g="0" b="0"/>
        </a:effectRef>
        <a:fontRef idx="minor">
          <a:schemeClr val="lt1"/>
        </a:fontRef>
      </dsp:style>
    </dsp:sp>
    <dsp:sp modelId="{3EF7BDD8-D510-B842-B86D-D6CE24C166A9}">
      <dsp:nvSpPr>
        <dsp:cNvPr id="0" name=""/>
        <dsp:cNvSpPr/>
      </dsp:nvSpPr>
      <dsp:spPr>
        <a:xfrm>
          <a:off x="212644" y="2292927"/>
          <a:ext cx="2591990" cy="1628837"/>
        </a:xfrm>
        <a:prstGeom prst="roundRect">
          <a:avLst>
            <a:gd name="adj" fmla="val 10000"/>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it-IT" sz="2800" kern="1200" dirty="0" smtClean="0">
              <a:solidFill>
                <a:srgbClr val="000000"/>
              </a:solidFill>
              <a:latin typeface="Calibri"/>
              <a:ea typeface="+mn-ea"/>
              <a:cs typeface="+mn-cs"/>
            </a:rPr>
            <a:t>Giustificazione del Sistema   </a:t>
          </a:r>
          <a:r>
            <a:rPr lang="it-IT" sz="2400" kern="1200" dirty="0" smtClean="0">
              <a:solidFill>
                <a:srgbClr val="000000"/>
              </a:solidFill>
              <a:latin typeface="Calibri"/>
              <a:ea typeface="+mn-ea"/>
              <a:cs typeface="+mn-cs"/>
            </a:rPr>
            <a:t>(</a:t>
          </a:r>
          <a:r>
            <a:rPr lang="it-IT" sz="2400" kern="1200" dirty="0" err="1" smtClean="0">
              <a:solidFill>
                <a:srgbClr val="000000"/>
              </a:solidFill>
              <a:latin typeface="Calibri"/>
              <a:ea typeface="+mn-ea"/>
              <a:cs typeface="+mn-cs"/>
            </a:rPr>
            <a:t>Jost</a:t>
          </a:r>
          <a:r>
            <a:rPr lang="it-IT" sz="2400" kern="1200" dirty="0" smtClean="0">
              <a:solidFill>
                <a:srgbClr val="000000"/>
              </a:solidFill>
              <a:latin typeface="Calibri"/>
              <a:ea typeface="+mn-ea"/>
              <a:cs typeface="+mn-cs"/>
            </a:rPr>
            <a:t>, </a:t>
          </a:r>
          <a:r>
            <a:rPr lang="it-IT" sz="2400" kern="1200" dirty="0" err="1" smtClean="0">
              <a:solidFill>
                <a:srgbClr val="000000"/>
              </a:solidFill>
              <a:latin typeface="Calibri"/>
              <a:ea typeface="+mn-ea"/>
              <a:cs typeface="+mn-cs"/>
            </a:rPr>
            <a:t>Kay</a:t>
          </a:r>
          <a:r>
            <a:rPr lang="it-IT" sz="2400" kern="1200" dirty="0" smtClean="0">
              <a:solidFill>
                <a:srgbClr val="000000"/>
              </a:solidFill>
              <a:latin typeface="Calibri"/>
              <a:ea typeface="+mn-ea"/>
              <a:cs typeface="+mn-cs"/>
            </a:rPr>
            <a:t>, 2005)</a:t>
          </a:r>
          <a:endParaRPr lang="it-IT" sz="2400" kern="1200" dirty="0">
            <a:solidFill>
              <a:srgbClr val="000000"/>
            </a:solidFill>
            <a:latin typeface="Calibri"/>
            <a:ea typeface="+mn-ea"/>
            <a:cs typeface="+mn-cs"/>
          </a:endParaRPr>
        </a:p>
      </dsp:txBody>
      <dsp:txXfrm>
        <a:off x="260351" y="2340634"/>
        <a:ext cx="2496576" cy="1533423"/>
      </dsp:txXfrm>
    </dsp:sp>
    <dsp:sp modelId="{BB82E5E7-11D0-234F-9F3F-5F515F3BC1F9}">
      <dsp:nvSpPr>
        <dsp:cNvPr id="0" name=""/>
        <dsp:cNvSpPr/>
      </dsp:nvSpPr>
      <dsp:spPr>
        <a:xfrm rot="5314202">
          <a:off x="3594826" y="2487323"/>
          <a:ext cx="1883742" cy="611554"/>
        </a:xfrm>
        <a:prstGeom prst="leftArrow">
          <a:avLst>
            <a:gd name="adj1" fmla="val 60000"/>
            <a:gd name="adj2" fmla="val 50000"/>
          </a:avLst>
        </a:prstGeom>
        <a:gradFill rotWithShape="0">
          <a:gsLst>
            <a:gs pos="0">
              <a:srgbClr val="FF7F01">
                <a:tint val="60000"/>
                <a:hueOff val="0"/>
                <a:satOff val="0"/>
                <a:lumOff val="0"/>
                <a:alphaOff val="0"/>
                <a:tint val="83000"/>
                <a:shade val="100000"/>
                <a:alpha val="100000"/>
                <a:hueMod val="100000"/>
                <a:satMod val="220000"/>
                <a:lumMod val="90000"/>
              </a:srgbClr>
            </a:gs>
            <a:gs pos="76000">
              <a:srgbClr val="FF7F01">
                <a:tint val="60000"/>
                <a:hueOff val="0"/>
                <a:satOff val="0"/>
                <a:lumOff val="0"/>
                <a:alphaOff val="0"/>
                <a:shade val="100000"/>
              </a:srgbClr>
            </a:gs>
            <a:gs pos="100000">
              <a:srgbClr val="FF7F01">
                <a:tint val="60000"/>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tint val="60000"/>
              <a:hueOff val="0"/>
              <a:satOff val="0"/>
              <a:lumOff val="0"/>
              <a:alphaOff val="0"/>
            </a:srgbClr>
          </a:contourClr>
        </a:sp3d>
      </dsp:spPr>
      <dsp:style>
        <a:lnRef idx="0">
          <a:scrgbClr r="0" g="0" b="0"/>
        </a:lnRef>
        <a:fillRef idx="3">
          <a:scrgbClr r="0" g="0" b="0"/>
        </a:fillRef>
        <a:effectRef idx="3">
          <a:scrgbClr r="0" g="0" b="0"/>
        </a:effectRef>
        <a:fontRef idx="minor">
          <a:schemeClr val="lt1"/>
        </a:fontRef>
      </dsp:style>
    </dsp:sp>
    <dsp:sp modelId="{86291E16-8957-0945-A25D-776036DCBAE4}">
      <dsp:nvSpPr>
        <dsp:cNvPr id="0" name=""/>
        <dsp:cNvSpPr/>
      </dsp:nvSpPr>
      <dsp:spPr>
        <a:xfrm>
          <a:off x="3264206" y="2920259"/>
          <a:ext cx="2591990" cy="1628837"/>
        </a:xfrm>
        <a:prstGeom prst="roundRect">
          <a:avLst>
            <a:gd name="adj" fmla="val 10000"/>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it-IT" sz="2800" kern="1200" dirty="0" smtClean="0">
              <a:solidFill>
                <a:srgbClr val="000000"/>
              </a:solidFill>
              <a:latin typeface="Calibri"/>
              <a:ea typeface="+mn-ea"/>
              <a:cs typeface="+mn-cs"/>
            </a:rPr>
            <a:t>Sessismo Ambivalente </a:t>
          </a:r>
          <a:r>
            <a:rPr lang="it-IT" sz="2400" kern="1200" dirty="0" smtClean="0">
              <a:solidFill>
                <a:srgbClr val="000000"/>
              </a:solidFill>
              <a:latin typeface="Calibri"/>
              <a:ea typeface="+mn-ea"/>
              <a:cs typeface="+mn-cs"/>
            </a:rPr>
            <a:t>(</a:t>
          </a:r>
          <a:r>
            <a:rPr lang="it-IT" sz="2400" kern="1200" dirty="0" err="1" smtClean="0">
              <a:solidFill>
                <a:srgbClr val="000000"/>
              </a:solidFill>
              <a:latin typeface="Calibri"/>
              <a:ea typeface="+mn-ea"/>
              <a:cs typeface="+mn-cs"/>
            </a:rPr>
            <a:t>Glick</a:t>
          </a:r>
          <a:r>
            <a:rPr lang="it-IT" sz="2400" kern="1200" dirty="0" smtClean="0">
              <a:solidFill>
                <a:srgbClr val="000000"/>
              </a:solidFill>
              <a:latin typeface="Calibri"/>
              <a:ea typeface="+mn-ea"/>
              <a:cs typeface="+mn-cs"/>
            </a:rPr>
            <a:t>, </a:t>
          </a:r>
          <a:r>
            <a:rPr lang="it-IT" sz="2400" kern="1200" dirty="0" err="1" smtClean="0">
              <a:solidFill>
                <a:srgbClr val="000000"/>
              </a:solidFill>
              <a:latin typeface="Calibri"/>
              <a:ea typeface="+mn-ea"/>
              <a:cs typeface="+mn-cs"/>
            </a:rPr>
            <a:t>Fiske</a:t>
          </a:r>
          <a:r>
            <a:rPr lang="it-IT" sz="2400" kern="1200" dirty="0" smtClean="0">
              <a:solidFill>
                <a:srgbClr val="000000"/>
              </a:solidFill>
              <a:latin typeface="Calibri"/>
              <a:ea typeface="+mn-ea"/>
              <a:cs typeface="+mn-cs"/>
            </a:rPr>
            <a:t>, 1996, 2001)</a:t>
          </a:r>
        </a:p>
      </dsp:txBody>
      <dsp:txXfrm>
        <a:off x="3311913" y="2967966"/>
        <a:ext cx="2496576" cy="1533423"/>
      </dsp:txXfrm>
    </dsp:sp>
    <dsp:sp modelId="{B69DA4F4-2E7C-1844-9025-729806B96443}">
      <dsp:nvSpPr>
        <dsp:cNvPr id="0" name=""/>
        <dsp:cNvSpPr/>
      </dsp:nvSpPr>
      <dsp:spPr>
        <a:xfrm rot="2057280">
          <a:off x="6134201" y="2092667"/>
          <a:ext cx="2443568" cy="611554"/>
        </a:xfrm>
        <a:prstGeom prst="leftArrow">
          <a:avLst>
            <a:gd name="adj1" fmla="val 60000"/>
            <a:gd name="adj2" fmla="val 50000"/>
          </a:avLst>
        </a:prstGeom>
        <a:gradFill rotWithShape="0">
          <a:gsLst>
            <a:gs pos="0">
              <a:srgbClr val="FF7F01">
                <a:tint val="60000"/>
                <a:hueOff val="0"/>
                <a:satOff val="0"/>
                <a:lumOff val="0"/>
                <a:alphaOff val="0"/>
                <a:tint val="83000"/>
                <a:shade val="100000"/>
                <a:alpha val="100000"/>
                <a:hueMod val="100000"/>
                <a:satMod val="220000"/>
                <a:lumMod val="90000"/>
              </a:srgbClr>
            </a:gs>
            <a:gs pos="76000">
              <a:srgbClr val="FF7F01">
                <a:tint val="60000"/>
                <a:hueOff val="0"/>
                <a:satOff val="0"/>
                <a:lumOff val="0"/>
                <a:alphaOff val="0"/>
                <a:shade val="100000"/>
              </a:srgbClr>
            </a:gs>
            <a:gs pos="100000">
              <a:srgbClr val="FF7F01">
                <a:tint val="60000"/>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tint val="60000"/>
              <a:hueOff val="0"/>
              <a:satOff val="0"/>
              <a:lumOff val="0"/>
              <a:alphaOff val="0"/>
            </a:srgbClr>
          </a:contourClr>
        </a:sp3d>
      </dsp:spPr>
      <dsp:style>
        <a:lnRef idx="0">
          <a:scrgbClr r="0" g="0" b="0"/>
        </a:lnRef>
        <a:fillRef idx="3">
          <a:scrgbClr r="0" g="0" b="0"/>
        </a:fillRef>
        <a:effectRef idx="3">
          <a:scrgbClr r="0" g="0" b="0"/>
        </a:effectRef>
        <a:fontRef idx="minor">
          <a:schemeClr val="lt1"/>
        </a:fontRef>
      </dsp:style>
    </dsp:sp>
    <dsp:sp modelId="{FA7140CF-875E-884D-A641-DFF14CECDB2D}">
      <dsp:nvSpPr>
        <dsp:cNvPr id="0" name=""/>
        <dsp:cNvSpPr/>
      </dsp:nvSpPr>
      <dsp:spPr>
        <a:xfrm>
          <a:off x="6393459" y="2333446"/>
          <a:ext cx="2591990" cy="1628837"/>
        </a:xfrm>
        <a:prstGeom prst="roundRect">
          <a:avLst>
            <a:gd name="adj" fmla="val 10000"/>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it-IT" sz="2800" kern="1200" dirty="0" smtClean="0">
              <a:solidFill>
                <a:srgbClr val="000000"/>
              </a:solidFill>
              <a:latin typeface="Calibri"/>
              <a:ea typeface="+mn-ea"/>
              <a:cs typeface="+mn-cs"/>
            </a:rPr>
            <a:t>Accettazione dei Miti sullo Stupro    </a:t>
          </a:r>
          <a:r>
            <a:rPr lang="it-IT" sz="2400" kern="1200" dirty="0" smtClean="0">
              <a:solidFill>
                <a:srgbClr val="000000"/>
              </a:solidFill>
              <a:latin typeface="Calibri"/>
              <a:ea typeface="+mn-ea"/>
              <a:cs typeface="Calibri"/>
            </a:rPr>
            <a:t>(</a:t>
          </a:r>
          <a:r>
            <a:rPr lang="it-IT" sz="2400" kern="1200" dirty="0" err="1" smtClean="0">
              <a:solidFill>
                <a:srgbClr val="000000"/>
              </a:solidFill>
              <a:latin typeface="Calibri"/>
              <a:ea typeface="+mn-ea"/>
              <a:cs typeface="Calibri"/>
            </a:rPr>
            <a:t>Lonsway</a:t>
          </a:r>
          <a:r>
            <a:rPr lang="it-IT" sz="2400" kern="1200" dirty="0" smtClean="0">
              <a:solidFill>
                <a:srgbClr val="000000"/>
              </a:solidFill>
              <a:latin typeface="Calibri"/>
              <a:ea typeface="+mn-ea"/>
              <a:cs typeface="Calibri"/>
            </a:rPr>
            <a:t>, Fitzgerald, 1994)</a:t>
          </a:r>
          <a:r>
            <a:rPr lang="it-IT" sz="2400" kern="1200" dirty="0" smtClean="0">
              <a:solidFill>
                <a:srgbClr val="000000"/>
              </a:solidFill>
              <a:latin typeface="Calibri"/>
              <a:ea typeface="+mn-ea"/>
              <a:cs typeface="+mn-cs"/>
            </a:rPr>
            <a:t> </a:t>
          </a:r>
          <a:endParaRPr lang="it-IT" sz="2400" kern="1200" dirty="0">
            <a:solidFill>
              <a:srgbClr val="000000"/>
            </a:solidFill>
            <a:latin typeface="Calibri"/>
            <a:ea typeface="+mn-ea"/>
            <a:cs typeface="+mn-cs"/>
          </a:endParaRPr>
        </a:p>
      </dsp:txBody>
      <dsp:txXfrm>
        <a:off x="6441166" y="2381153"/>
        <a:ext cx="2496576" cy="1533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85A6A-A709-FB4F-84B3-5C6C17A4FBFE}">
      <dsp:nvSpPr>
        <dsp:cNvPr id="0" name=""/>
        <dsp:cNvSpPr/>
      </dsp:nvSpPr>
      <dsp:spPr>
        <a:xfrm rot="5400000">
          <a:off x="-230661" y="323297"/>
          <a:ext cx="1446554" cy="1012587"/>
        </a:xfrm>
        <a:prstGeom prst="chevron">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it-IT" sz="3000" kern="1200" dirty="0" smtClean="0">
              <a:solidFill>
                <a:srgbClr val="FFFFFF"/>
              </a:solidFill>
              <a:latin typeface="Calibri"/>
              <a:ea typeface="+mn-ea"/>
              <a:cs typeface="+mn-cs"/>
            </a:rPr>
            <a:t>H1</a:t>
          </a:r>
          <a:endParaRPr lang="it-IT" sz="3000" kern="1200" dirty="0">
            <a:solidFill>
              <a:srgbClr val="FFFFFF"/>
            </a:solidFill>
            <a:latin typeface="Calibri"/>
            <a:ea typeface="+mn-ea"/>
            <a:cs typeface="+mn-cs"/>
          </a:endParaRPr>
        </a:p>
      </dsp:txBody>
      <dsp:txXfrm rot="-5400000">
        <a:off x="-13677" y="612608"/>
        <a:ext cx="1012587" cy="433967"/>
      </dsp:txXfrm>
    </dsp:sp>
    <dsp:sp modelId="{8FF5CEB9-A82E-6849-B398-16F210F59BCE}">
      <dsp:nvSpPr>
        <dsp:cNvPr id="0" name=""/>
        <dsp:cNvSpPr/>
      </dsp:nvSpPr>
      <dsp:spPr>
        <a:xfrm rot="5400000">
          <a:off x="4225290" y="-3222735"/>
          <a:ext cx="1146093" cy="7598854"/>
        </a:xfrm>
        <a:prstGeom prst="round2SameRect">
          <a:avLst/>
        </a:prstGeom>
        <a:solidFill>
          <a:srgbClr val="FFFFFF">
            <a:alpha val="90000"/>
            <a:hueOff val="0"/>
            <a:satOff val="0"/>
            <a:lumOff val="0"/>
            <a:alphaOff val="0"/>
          </a:srgbClr>
        </a:soli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bliqueTopRight"/>
          <a:lightRig rig="threePt" dir="tl"/>
        </a:scene3d>
        <a:sp3d>
          <a:bevelT w="25400" h="254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it-IT" sz="2800" b="1" kern="1200" dirty="0" smtClean="0">
              <a:solidFill>
                <a:srgbClr val="000000">
                  <a:hueOff val="0"/>
                  <a:satOff val="0"/>
                  <a:lumOff val="0"/>
                  <a:alphaOff val="0"/>
                </a:srgbClr>
              </a:solidFill>
              <a:latin typeface="Calibri"/>
              <a:ea typeface="+mn-ea"/>
              <a:cs typeface="+mn-cs"/>
            </a:rPr>
            <a:t>Giustificare</a:t>
          </a:r>
          <a:r>
            <a:rPr lang="it-IT" sz="2800" kern="1200" dirty="0" smtClean="0">
              <a:solidFill>
                <a:srgbClr val="000000">
                  <a:hueOff val="0"/>
                  <a:satOff val="0"/>
                  <a:lumOff val="0"/>
                  <a:alphaOff val="0"/>
                </a:srgbClr>
              </a:solidFill>
              <a:latin typeface="Calibri"/>
              <a:ea typeface="+mn-ea"/>
              <a:cs typeface="+mn-cs"/>
            </a:rPr>
            <a:t> lo status quo discriminante per il genere femminile </a:t>
          </a:r>
          <a:r>
            <a:rPr lang="it-IT" sz="2400" kern="1200" dirty="0" smtClean="0">
              <a:solidFill>
                <a:srgbClr val="000000">
                  <a:hueOff val="0"/>
                  <a:satOff val="0"/>
                  <a:lumOff val="0"/>
                  <a:alphaOff val="0"/>
                </a:srgbClr>
              </a:solidFill>
              <a:latin typeface="Calibri"/>
              <a:ea typeface="+mn-ea"/>
              <a:cs typeface="+mn-cs"/>
            </a:rPr>
            <a:t>(GSJS: </a:t>
          </a:r>
          <a:r>
            <a:rPr lang="it-IT" sz="2400" kern="1200" dirty="0" err="1" smtClean="0">
              <a:solidFill>
                <a:srgbClr val="000000"/>
              </a:solidFill>
              <a:latin typeface="Calibri"/>
              <a:ea typeface="+mn-ea"/>
              <a:cs typeface="+mn-cs"/>
            </a:rPr>
            <a:t>Jost</a:t>
          </a:r>
          <a:r>
            <a:rPr lang="it-IT" sz="2400" kern="1200" dirty="0" smtClean="0">
              <a:solidFill>
                <a:srgbClr val="000000"/>
              </a:solidFill>
              <a:latin typeface="Calibri"/>
              <a:ea typeface="+mn-ea"/>
              <a:cs typeface="+mn-cs"/>
            </a:rPr>
            <a:t>, </a:t>
          </a:r>
          <a:r>
            <a:rPr lang="it-IT" sz="2400" kern="1200" dirty="0" err="1" smtClean="0">
              <a:solidFill>
                <a:srgbClr val="000000"/>
              </a:solidFill>
              <a:latin typeface="Calibri"/>
              <a:ea typeface="+mn-ea"/>
              <a:cs typeface="+mn-cs"/>
            </a:rPr>
            <a:t>Banaij</a:t>
          </a:r>
          <a:r>
            <a:rPr lang="it-IT" sz="2400" kern="1200" dirty="0" smtClean="0">
              <a:solidFill>
                <a:srgbClr val="000000"/>
              </a:solidFill>
              <a:latin typeface="Calibri"/>
              <a:ea typeface="+mn-ea"/>
              <a:cs typeface="+mn-cs"/>
            </a:rPr>
            <a:t>, 1994)</a:t>
          </a:r>
          <a:endParaRPr lang="it-IT" sz="2400" kern="1200" dirty="0">
            <a:solidFill>
              <a:srgbClr val="000000">
                <a:hueOff val="0"/>
                <a:satOff val="0"/>
                <a:lumOff val="0"/>
                <a:alphaOff val="0"/>
              </a:srgbClr>
            </a:solidFill>
            <a:latin typeface="Calibri"/>
            <a:ea typeface="+mn-ea"/>
            <a:cs typeface="+mn-cs"/>
          </a:endParaRPr>
        </a:p>
      </dsp:txBody>
      <dsp:txXfrm rot="-5400000">
        <a:off x="998910" y="59593"/>
        <a:ext cx="7542906" cy="1034197"/>
      </dsp:txXfrm>
    </dsp:sp>
    <dsp:sp modelId="{D58991F2-0009-BA40-9CF3-7C36336A850C}">
      <dsp:nvSpPr>
        <dsp:cNvPr id="0" name=""/>
        <dsp:cNvSpPr/>
      </dsp:nvSpPr>
      <dsp:spPr>
        <a:xfrm rot="5400000">
          <a:off x="-230661" y="1716830"/>
          <a:ext cx="1446554" cy="1012587"/>
        </a:xfrm>
        <a:prstGeom prst="chevron">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it-IT" sz="3000" kern="1200" dirty="0" smtClean="0">
              <a:solidFill>
                <a:srgbClr val="FFFFFF"/>
              </a:solidFill>
              <a:latin typeface="Calibri"/>
              <a:ea typeface="+mn-ea"/>
              <a:cs typeface="+mn-cs"/>
            </a:rPr>
            <a:t>H2</a:t>
          </a:r>
          <a:endParaRPr lang="it-IT" sz="3000" kern="1200" dirty="0">
            <a:solidFill>
              <a:srgbClr val="FFFFFF"/>
            </a:solidFill>
            <a:latin typeface="Calibri"/>
            <a:ea typeface="+mn-ea"/>
            <a:cs typeface="+mn-cs"/>
          </a:endParaRPr>
        </a:p>
      </dsp:txBody>
      <dsp:txXfrm rot="-5400000">
        <a:off x="-13677" y="2006141"/>
        <a:ext cx="1012587" cy="433967"/>
      </dsp:txXfrm>
    </dsp:sp>
    <dsp:sp modelId="{ECFAFD3A-DD68-0147-9603-390BDA5C2C6C}">
      <dsp:nvSpPr>
        <dsp:cNvPr id="0" name=""/>
        <dsp:cNvSpPr/>
      </dsp:nvSpPr>
      <dsp:spPr>
        <a:xfrm rot="5400000">
          <a:off x="4202494" y="-1834882"/>
          <a:ext cx="1191685" cy="7609720"/>
        </a:xfrm>
        <a:prstGeom prst="round2SameRect">
          <a:avLst/>
        </a:prstGeom>
        <a:solidFill>
          <a:srgbClr val="FFFFFF">
            <a:alpha val="90000"/>
            <a:hueOff val="0"/>
            <a:satOff val="0"/>
            <a:lumOff val="0"/>
            <a:alphaOff val="0"/>
          </a:srgbClr>
        </a:soli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bliqueTopRight"/>
          <a:lightRig rig="threePt" dir="tl"/>
        </a:scene3d>
        <a:sp3d>
          <a:bevelT w="25400" h="254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it-IT" sz="2800" b="1" kern="1200" dirty="0" smtClean="0">
              <a:solidFill>
                <a:srgbClr val="000000">
                  <a:hueOff val="0"/>
                  <a:satOff val="0"/>
                  <a:lumOff val="0"/>
                  <a:alphaOff val="0"/>
                </a:srgbClr>
              </a:solidFill>
              <a:latin typeface="Calibri"/>
              <a:ea typeface="+mn-ea"/>
              <a:cs typeface="+mn-cs"/>
            </a:rPr>
            <a:t>Legittimare</a:t>
          </a:r>
          <a:r>
            <a:rPr lang="it-IT" sz="2800" kern="1200" dirty="0" smtClean="0">
              <a:solidFill>
                <a:srgbClr val="000000">
                  <a:hueOff val="0"/>
                  <a:satOff val="0"/>
                  <a:lumOff val="0"/>
                  <a:alphaOff val="0"/>
                </a:srgbClr>
              </a:solidFill>
              <a:latin typeface="Calibri"/>
              <a:ea typeface="+mn-ea"/>
              <a:cs typeface="+mn-cs"/>
            </a:rPr>
            <a:t> la violenza maschile verso le donne che non si conformano ai ruoli </a:t>
          </a:r>
          <a:r>
            <a:rPr lang="it-IT" sz="2400" kern="1200" dirty="0" smtClean="0">
              <a:solidFill>
                <a:srgbClr val="000000">
                  <a:hueOff val="0"/>
                  <a:satOff val="0"/>
                  <a:lumOff val="0"/>
                  <a:alphaOff val="0"/>
                </a:srgbClr>
              </a:solidFill>
              <a:latin typeface="Calibri"/>
              <a:ea typeface="+mn-ea"/>
              <a:cs typeface="+mn-cs"/>
            </a:rPr>
            <a:t>(ASI, AMI: </a:t>
          </a:r>
          <a:r>
            <a:rPr lang="it-IT" sz="2400" kern="1200" dirty="0" err="1" smtClean="0">
              <a:solidFill>
                <a:srgbClr val="000000">
                  <a:hueOff val="0"/>
                  <a:satOff val="0"/>
                  <a:lumOff val="0"/>
                  <a:alphaOff val="0"/>
                </a:srgbClr>
              </a:solidFill>
              <a:latin typeface="Calibri"/>
              <a:ea typeface="+mn-ea"/>
              <a:cs typeface="+mn-cs"/>
            </a:rPr>
            <a:t>Glick</a:t>
          </a:r>
          <a:r>
            <a:rPr lang="it-IT" sz="2400" kern="1200" dirty="0" smtClean="0">
              <a:solidFill>
                <a:srgbClr val="000000">
                  <a:hueOff val="0"/>
                  <a:satOff val="0"/>
                  <a:lumOff val="0"/>
                  <a:alphaOff val="0"/>
                </a:srgbClr>
              </a:solidFill>
              <a:latin typeface="Calibri"/>
              <a:ea typeface="+mn-ea"/>
              <a:cs typeface="+mn-cs"/>
            </a:rPr>
            <a:t>, </a:t>
          </a:r>
          <a:r>
            <a:rPr lang="it-IT" sz="2400" kern="1200" dirty="0" err="1" smtClean="0">
              <a:solidFill>
                <a:srgbClr val="000000">
                  <a:hueOff val="0"/>
                  <a:satOff val="0"/>
                  <a:lumOff val="0"/>
                  <a:alphaOff val="0"/>
                </a:srgbClr>
              </a:solidFill>
              <a:latin typeface="Calibri"/>
              <a:ea typeface="+mn-ea"/>
              <a:cs typeface="+mn-cs"/>
            </a:rPr>
            <a:t>Fiske</a:t>
          </a:r>
          <a:r>
            <a:rPr lang="it-IT" sz="2400" kern="1200" dirty="0" smtClean="0">
              <a:solidFill>
                <a:srgbClr val="000000">
                  <a:hueOff val="0"/>
                  <a:satOff val="0"/>
                  <a:lumOff val="0"/>
                  <a:alphaOff val="0"/>
                </a:srgbClr>
              </a:solidFill>
              <a:latin typeface="Calibri"/>
              <a:ea typeface="+mn-ea"/>
              <a:cs typeface="+mn-cs"/>
            </a:rPr>
            <a:t>, 1996, 1999)</a:t>
          </a:r>
          <a:endParaRPr lang="it-IT" sz="2400" kern="1200" dirty="0">
            <a:solidFill>
              <a:srgbClr val="000000">
                <a:hueOff val="0"/>
                <a:satOff val="0"/>
                <a:lumOff val="0"/>
                <a:alphaOff val="0"/>
              </a:srgbClr>
            </a:solidFill>
            <a:latin typeface="Calibri"/>
            <a:ea typeface="+mn-ea"/>
            <a:cs typeface="+mn-cs"/>
          </a:endParaRPr>
        </a:p>
      </dsp:txBody>
      <dsp:txXfrm rot="-5400000">
        <a:off x="993477" y="1432308"/>
        <a:ext cx="7551547" cy="1075339"/>
      </dsp:txXfrm>
    </dsp:sp>
    <dsp:sp modelId="{4BCE569D-C279-C045-815C-2BF7D9C59546}">
      <dsp:nvSpPr>
        <dsp:cNvPr id="0" name=""/>
        <dsp:cNvSpPr/>
      </dsp:nvSpPr>
      <dsp:spPr>
        <a:xfrm rot="5400000">
          <a:off x="-230661" y="3102220"/>
          <a:ext cx="1446554" cy="1012587"/>
        </a:xfrm>
        <a:prstGeom prst="chevron">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it-IT" sz="3000" kern="1200" dirty="0" smtClean="0">
              <a:solidFill>
                <a:srgbClr val="FFFFFF"/>
              </a:solidFill>
              <a:latin typeface="Calibri"/>
              <a:ea typeface="+mn-ea"/>
              <a:cs typeface="+mn-cs"/>
            </a:rPr>
            <a:t>H3</a:t>
          </a:r>
          <a:endParaRPr lang="it-IT" sz="3000" kern="1200" dirty="0">
            <a:solidFill>
              <a:srgbClr val="FFFFFF"/>
            </a:solidFill>
            <a:latin typeface="Calibri"/>
            <a:ea typeface="+mn-ea"/>
            <a:cs typeface="+mn-cs"/>
          </a:endParaRPr>
        </a:p>
      </dsp:txBody>
      <dsp:txXfrm rot="-5400000">
        <a:off x="-13677" y="3391531"/>
        <a:ext cx="1012587" cy="433967"/>
      </dsp:txXfrm>
    </dsp:sp>
    <dsp:sp modelId="{5EFA9594-2FB3-F742-B0A0-151DD5A74033}">
      <dsp:nvSpPr>
        <dsp:cNvPr id="0" name=""/>
        <dsp:cNvSpPr/>
      </dsp:nvSpPr>
      <dsp:spPr>
        <a:xfrm rot="5400000">
          <a:off x="4210636" y="-471415"/>
          <a:ext cx="1175400" cy="7653565"/>
        </a:xfrm>
        <a:prstGeom prst="round2SameRect">
          <a:avLst/>
        </a:prstGeom>
        <a:solidFill>
          <a:srgbClr val="FFFFFF">
            <a:alpha val="90000"/>
            <a:hueOff val="0"/>
            <a:satOff val="0"/>
            <a:lumOff val="0"/>
            <a:alphaOff val="0"/>
          </a:srgbClr>
        </a:soli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bliqueTopRight"/>
          <a:lightRig rig="threePt" dir="tl"/>
        </a:scene3d>
        <a:sp3d>
          <a:bevelT w="25400" h="254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it-IT" sz="2800" b="1" kern="1200" dirty="0" smtClean="0">
              <a:solidFill>
                <a:srgbClr val="000000">
                  <a:hueOff val="0"/>
                  <a:satOff val="0"/>
                  <a:lumOff val="0"/>
                  <a:alphaOff val="0"/>
                </a:srgbClr>
              </a:solidFill>
              <a:latin typeface="Calibri"/>
              <a:ea typeface="+mn-ea"/>
              <a:cs typeface="+mn-cs"/>
            </a:rPr>
            <a:t>Attribuire la colpa </a:t>
          </a:r>
          <a:r>
            <a:rPr lang="it-IT" sz="2800" kern="1200" dirty="0" smtClean="0">
              <a:solidFill>
                <a:srgbClr val="000000">
                  <a:hueOff val="0"/>
                  <a:satOff val="0"/>
                  <a:lumOff val="0"/>
                  <a:alphaOff val="0"/>
                </a:srgbClr>
              </a:solidFill>
              <a:latin typeface="Calibri"/>
              <a:ea typeface="+mn-ea"/>
              <a:cs typeface="+mn-cs"/>
            </a:rPr>
            <a:t>dello stupro alla donna vittima </a:t>
          </a:r>
          <a:r>
            <a:rPr lang="it-IT" sz="2400" kern="1200" dirty="0" smtClean="0">
              <a:solidFill>
                <a:srgbClr val="000000">
                  <a:hueOff val="0"/>
                  <a:satOff val="0"/>
                  <a:lumOff val="0"/>
                  <a:alphaOff val="0"/>
                </a:srgbClr>
              </a:solidFill>
              <a:latin typeface="Calibri"/>
              <a:ea typeface="+mn-ea"/>
              <a:cs typeface="+mn-cs"/>
            </a:rPr>
            <a:t>(IRMA:</a:t>
          </a:r>
          <a:r>
            <a:rPr lang="it-IT" sz="2400" b="0" i="0" kern="1200" spc="0" dirty="0" smtClean="0">
              <a:solidFill>
                <a:srgbClr val="000000">
                  <a:hueOff val="0"/>
                  <a:satOff val="0"/>
                  <a:lumOff val="0"/>
                  <a:alphaOff val="0"/>
                </a:srgbClr>
              </a:solidFill>
              <a:latin typeface="Calibri"/>
              <a:ea typeface="+mn-ea"/>
              <a:cs typeface="+mn-cs"/>
            </a:rPr>
            <a:t> </a:t>
          </a:r>
          <a:r>
            <a:rPr lang="it-IT" sz="2400" b="0" i="0" kern="1200" spc="0" dirty="0" err="1" smtClean="0">
              <a:solidFill>
                <a:srgbClr val="000000">
                  <a:hueOff val="0"/>
                  <a:satOff val="0"/>
                  <a:lumOff val="0"/>
                  <a:alphaOff val="0"/>
                </a:srgbClr>
              </a:solidFill>
              <a:latin typeface="Calibri"/>
              <a:ea typeface="+mn-ea"/>
              <a:cs typeface="+mn-cs"/>
            </a:rPr>
            <a:t>McMahon</a:t>
          </a:r>
          <a:r>
            <a:rPr lang="it-IT" sz="2400" b="0" i="0" kern="1200" spc="0" dirty="0" smtClean="0">
              <a:solidFill>
                <a:srgbClr val="000000">
                  <a:hueOff val="0"/>
                  <a:satOff val="0"/>
                  <a:lumOff val="0"/>
                  <a:alphaOff val="0"/>
                </a:srgbClr>
              </a:solidFill>
              <a:latin typeface="Calibri"/>
              <a:ea typeface="+mn-ea"/>
              <a:cs typeface="+mn-cs"/>
            </a:rPr>
            <a:t>, </a:t>
          </a:r>
          <a:r>
            <a:rPr lang="it-IT" sz="2400" b="0" i="0" kern="1200" spc="0" dirty="0" err="1" smtClean="0">
              <a:solidFill>
                <a:srgbClr val="000000">
                  <a:hueOff val="0"/>
                  <a:satOff val="0"/>
                  <a:lumOff val="0"/>
                  <a:alphaOff val="0"/>
                </a:srgbClr>
              </a:solidFill>
              <a:latin typeface="Calibri"/>
              <a:ea typeface="+mn-ea"/>
              <a:cs typeface="+mn-cs"/>
            </a:rPr>
            <a:t>Farmer</a:t>
          </a:r>
          <a:r>
            <a:rPr lang="it-IT" sz="2400" b="0" i="0" kern="1200" spc="0" dirty="0" smtClean="0">
              <a:solidFill>
                <a:srgbClr val="000000">
                  <a:hueOff val="0"/>
                  <a:satOff val="0"/>
                  <a:lumOff val="0"/>
                  <a:alphaOff val="0"/>
                </a:srgbClr>
              </a:solidFill>
              <a:latin typeface="Calibri"/>
              <a:ea typeface="+mn-ea"/>
              <a:cs typeface="+mn-cs"/>
            </a:rPr>
            <a:t>, 2011)</a:t>
          </a:r>
          <a:endParaRPr lang="it-IT" sz="2400" kern="1200" dirty="0">
            <a:solidFill>
              <a:srgbClr val="000000">
                <a:hueOff val="0"/>
                <a:satOff val="0"/>
                <a:lumOff val="0"/>
                <a:alphaOff val="0"/>
              </a:srgbClr>
            </a:solidFill>
            <a:latin typeface="Calibri"/>
            <a:ea typeface="+mn-ea"/>
            <a:cs typeface="+mn-cs"/>
          </a:endParaRPr>
        </a:p>
      </dsp:txBody>
      <dsp:txXfrm rot="-5400000">
        <a:off x="971554" y="2825045"/>
        <a:ext cx="7596187" cy="1060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85A6A-A709-FB4F-84B3-5C6C17A4FBFE}">
      <dsp:nvSpPr>
        <dsp:cNvPr id="0" name=""/>
        <dsp:cNvSpPr/>
      </dsp:nvSpPr>
      <dsp:spPr>
        <a:xfrm rot="5400000">
          <a:off x="-230602" y="323297"/>
          <a:ext cx="1446554" cy="1012587"/>
        </a:xfrm>
        <a:prstGeom prst="chevron">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it-IT" sz="3000" kern="1200" dirty="0" smtClean="0">
              <a:solidFill>
                <a:srgbClr val="FFFFFF"/>
              </a:solidFill>
              <a:latin typeface="Calibri"/>
              <a:ea typeface="+mn-ea"/>
              <a:cs typeface="+mn-cs"/>
            </a:rPr>
            <a:t>H4</a:t>
          </a:r>
          <a:endParaRPr lang="it-IT" sz="3000" kern="1200" dirty="0">
            <a:solidFill>
              <a:srgbClr val="FFFFFF"/>
            </a:solidFill>
            <a:latin typeface="Calibri"/>
            <a:ea typeface="+mn-ea"/>
            <a:cs typeface="+mn-cs"/>
          </a:endParaRPr>
        </a:p>
      </dsp:txBody>
      <dsp:txXfrm rot="-5400000">
        <a:off x="-13618" y="612608"/>
        <a:ext cx="1012587" cy="433967"/>
      </dsp:txXfrm>
    </dsp:sp>
    <dsp:sp modelId="{8FF5CEB9-A82E-6849-B398-16F210F59BCE}">
      <dsp:nvSpPr>
        <dsp:cNvPr id="0" name=""/>
        <dsp:cNvSpPr/>
      </dsp:nvSpPr>
      <dsp:spPr>
        <a:xfrm rot="5400000">
          <a:off x="4209068" y="-3206454"/>
          <a:ext cx="1146093" cy="7566292"/>
        </a:xfrm>
        <a:prstGeom prst="round2SameRect">
          <a:avLst/>
        </a:prstGeom>
        <a:solidFill>
          <a:srgbClr val="FFFFFF">
            <a:alpha val="90000"/>
            <a:hueOff val="0"/>
            <a:satOff val="0"/>
            <a:lumOff val="0"/>
            <a:alphaOff val="0"/>
          </a:srgbClr>
        </a:soli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bliqueTopRight"/>
          <a:lightRig rig="threePt" dir="tl"/>
        </a:scene3d>
        <a:sp3d>
          <a:bevelT w="25400" h="254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it-IT" sz="2800" kern="1200" dirty="0" smtClean="0">
              <a:solidFill>
                <a:srgbClr val="000000">
                  <a:hueOff val="0"/>
                  <a:satOff val="0"/>
                  <a:lumOff val="0"/>
                  <a:alphaOff val="0"/>
                </a:srgbClr>
              </a:solidFill>
              <a:latin typeface="Calibri"/>
              <a:ea typeface="+mn-ea"/>
              <a:cs typeface="+mn-cs"/>
            </a:rPr>
            <a:t>Sostegno al </a:t>
          </a:r>
          <a:r>
            <a:rPr lang="it-IT" sz="2800" b="1" kern="1200" dirty="0" smtClean="0">
              <a:solidFill>
                <a:srgbClr val="000000">
                  <a:hueOff val="0"/>
                  <a:satOff val="0"/>
                  <a:lumOff val="0"/>
                  <a:alphaOff val="0"/>
                </a:srgbClr>
              </a:solidFill>
              <a:latin typeface="Calibri"/>
              <a:ea typeface="+mn-ea"/>
              <a:cs typeface="+mn-cs"/>
            </a:rPr>
            <a:t>sessismo ambivalente </a:t>
          </a:r>
          <a:r>
            <a:rPr lang="it-IT" sz="2400" kern="1200" dirty="0" smtClean="0">
              <a:solidFill>
                <a:srgbClr val="000000">
                  <a:hueOff val="0"/>
                  <a:satOff val="0"/>
                  <a:lumOff val="0"/>
                  <a:alphaOff val="0"/>
                </a:srgbClr>
              </a:solidFill>
              <a:latin typeface="Calibri"/>
              <a:ea typeface="+mn-ea"/>
              <a:cs typeface="+mn-cs"/>
            </a:rPr>
            <a:t>(ASI, AMI: </a:t>
          </a:r>
          <a:r>
            <a:rPr lang="it-IT" sz="2400" kern="1200" dirty="0" err="1" smtClean="0">
              <a:solidFill>
                <a:srgbClr val="000000">
                  <a:hueOff val="0"/>
                  <a:satOff val="0"/>
                  <a:lumOff val="0"/>
                  <a:alphaOff val="0"/>
                </a:srgbClr>
              </a:solidFill>
              <a:latin typeface="Calibri"/>
              <a:ea typeface="+mn-ea"/>
              <a:cs typeface="+mn-cs"/>
            </a:rPr>
            <a:t>Glick</a:t>
          </a:r>
          <a:r>
            <a:rPr lang="it-IT" sz="2400" kern="1200" dirty="0" smtClean="0">
              <a:solidFill>
                <a:srgbClr val="000000">
                  <a:hueOff val="0"/>
                  <a:satOff val="0"/>
                  <a:lumOff val="0"/>
                  <a:alphaOff val="0"/>
                </a:srgbClr>
              </a:solidFill>
              <a:latin typeface="Calibri"/>
              <a:ea typeface="+mn-ea"/>
              <a:cs typeface="+mn-cs"/>
            </a:rPr>
            <a:t>, </a:t>
          </a:r>
          <a:r>
            <a:rPr lang="it-IT" sz="2400" kern="1200" dirty="0" err="1" smtClean="0">
              <a:solidFill>
                <a:srgbClr val="000000">
                  <a:hueOff val="0"/>
                  <a:satOff val="0"/>
                  <a:lumOff val="0"/>
                  <a:alphaOff val="0"/>
                </a:srgbClr>
              </a:solidFill>
              <a:latin typeface="Calibri"/>
              <a:ea typeface="+mn-ea"/>
              <a:cs typeface="+mn-cs"/>
            </a:rPr>
            <a:t>Fiske</a:t>
          </a:r>
          <a:r>
            <a:rPr lang="it-IT" sz="2400" kern="1200" dirty="0" smtClean="0">
              <a:solidFill>
                <a:srgbClr val="000000">
                  <a:hueOff val="0"/>
                  <a:satOff val="0"/>
                  <a:lumOff val="0"/>
                  <a:alphaOff val="0"/>
                </a:srgbClr>
              </a:solidFill>
              <a:latin typeface="Calibri"/>
              <a:ea typeface="+mn-ea"/>
              <a:cs typeface="+mn-cs"/>
            </a:rPr>
            <a:t>, 1996, 1999)</a:t>
          </a:r>
          <a:endParaRPr lang="it-IT" sz="2400" kern="1200" dirty="0">
            <a:solidFill>
              <a:srgbClr val="000000">
                <a:hueOff val="0"/>
                <a:satOff val="0"/>
                <a:lumOff val="0"/>
                <a:alphaOff val="0"/>
              </a:srgbClr>
            </a:solidFill>
            <a:latin typeface="Calibri"/>
            <a:ea typeface="+mn-ea"/>
            <a:cs typeface="+mn-cs"/>
          </a:endParaRPr>
        </a:p>
      </dsp:txBody>
      <dsp:txXfrm rot="-5400000">
        <a:off x="998969" y="59593"/>
        <a:ext cx="7510344" cy="1034197"/>
      </dsp:txXfrm>
    </dsp:sp>
    <dsp:sp modelId="{D58991F2-0009-BA40-9CF3-7C36336A850C}">
      <dsp:nvSpPr>
        <dsp:cNvPr id="0" name=""/>
        <dsp:cNvSpPr/>
      </dsp:nvSpPr>
      <dsp:spPr>
        <a:xfrm rot="5400000">
          <a:off x="-230602" y="1716830"/>
          <a:ext cx="1446554" cy="1012587"/>
        </a:xfrm>
        <a:prstGeom prst="chevron">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it-IT" sz="3000" kern="1200" dirty="0" smtClean="0">
              <a:solidFill>
                <a:srgbClr val="FFFFFF"/>
              </a:solidFill>
              <a:latin typeface="Calibri"/>
              <a:ea typeface="+mn-ea"/>
              <a:cs typeface="+mn-cs"/>
            </a:rPr>
            <a:t>H5</a:t>
          </a:r>
          <a:endParaRPr lang="it-IT" sz="3000" kern="1200" dirty="0">
            <a:solidFill>
              <a:srgbClr val="FFFFFF"/>
            </a:solidFill>
            <a:latin typeface="Calibri"/>
            <a:ea typeface="+mn-ea"/>
            <a:cs typeface="+mn-cs"/>
          </a:endParaRPr>
        </a:p>
      </dsp:txBody>
      <dsp:txXfrm rot="-5400000">
        <a:off x="-13618" y="2006141"/>
        <a:ext cx="1012587" cy="433967"/>
      </dsp:txXfrm>
    </dsp:sp>
    <dsp:sp modelId="{ECFAFD3A-DD68-0147-9603-390BDA5C2C6C}">
      <dsp:nvSpPr>
        <dsp:cNvPr id="0" name=""/>
        <dsp:cNvSpPr/>
      </dsp:nvSpPr>
      <dsp:spPr>
        <a:xfrm rot="5400000">
          <a:off x="4186271" y="-1818578"/>
          <a:ext cx="1191685" cy="7577111"/>
        </a:xfrm>
        <a:prstGeom prst="round2SameRect">
          <a:avLst/>
        </a:prstGeom>
        <a:solidFill>
          <a:srgbClr val="FFFFFF">
            <a:alpha val="90000"/>
            <a:hueOff val="0"/>
            <a:satOff val="0"/>
            <a:lumOff val="0"/>
            <a:alphaOff val="0"/>
          </a:srgbClr>
        </a:soli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bliqueTopRight"/>
          <a:lightRig rig="threePt" dir="tl"/>
        </a:scene3d>
        <a:sp3d>
          <a:bevelT w="25400" h="254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it-IT" sz="2800" b="1" kern="1200" dirty="0" smtClean="0">
              <a:solidFill>
                <a:srgbClr val="000000">
                  <a:hueOff val="0"/>
                  <a:satOff val="0"/>
                  <a:lumOff val="0"/>
                  <a:alphaOff val="0"/>
                </a:srgbClr>
              </a:solidFill>
              <a:latin typeface="Calibri"/>
              <a:ea typeface="+mn-ea"/>
              <a:cs typeface="+mn-cs"/>
            </a:rPr>
            <a:t>Propensione a intervenire </a:t>
          </a:r>
          <a:r>
            <a:rPr lang="it-IT" sz="2800" kern="1200" dirty="0" smtClean="0">
              <a:solidFill>
                <a:srgbClr val="000000">
                  <a:hueOff val="0"/>
                  <a:satOff val="0"/>
                  <a:lumOff val="0"/>
                  <a:alphaOff val="0"/>
                </a:srgbClr>
              </a:solidFill>
              <a:latin typeface="Calibri"/>
              <a:ea typeface="+mn-ea"/>
              <a:cs typeface="+mn-cs"/>
            </a:rPr>
            <a:t>in situazioni di violenza sessuale </a:t>
          </a:r>
          <a:r>
            <a:rPr lang="it-IT" sz="2400" b="0" kern="1200" dirty="0" smtClean="0">
              <a:solidFill>
                <a:srgbClr val="000000">
                  <a:hueOff val="0"/>
                  <a:satOff val="0"/>
                  <a:lumOff val="0"/>
                  <a:alphaOff val="0"/>
                </a:srgbClr>
              </a:solidFill>
              <a:latin typeface="Calibri"/>
              <a:ea typeface="+mn-ea"/>
              <a:cs typeface="+mn-cs"/>
            </a:rPr>
            <a:t>(BES: </a:t>
          </a:r>
          <a:r>
            <a:rPr lang="it-IT" sz="2400" kern="1200" dirty="0" err="1" smtClean="0">
              <a:solidFill>
                <a:srgbClr val="000000">
                  <a:hueOff val="0"/>
                  <a:satOff val="0"/>
                  <a:lumOff val="0"/>
                  <a:alphaOff val="0"/>
                </a:srgbClr>
              </a:solidFill>
              <a:latin typeface="Calibri"/>
              <a:ea typeface="+mn-ea"/>
              <a:cs typeface="+mn-cs"/>
            </a:rPr>
            <a:t>Banyard</a:t>
          </a:r>
          <a:r>
            <a:rPr lang="it-IT" sz="2400" kern="1200" dirty="0" smtClean="0">
              <a:solidFill>
                <a:srgbClr val="000000">
                  <a:hueOff val="0"/>
                  <a:satOff val="0"/>
                  <a:lumOff val="0"/>
                  <a:alphaOff val="0"/>
                </a:srgbClr>
              </a:solidFill>
              <a:latin typeface="Calibri"/>
              <a:ea typeface="+mn-ea"/>
              <a:cs typeface="+mn-cs"/>
            </a:rPr>
            <a:t>, et al., 2007)</a:t>
          </a:r>
          <a:endParaRPr lang="it-IT" sz="2400" kern="1200" dirty="0">
            <a:solidFill>
              <a:srgbClr val="000000">
                <a:hueOff val="0"/>
                <a:satOff val="0"/>
                <a:lumOff val="0"/>
                <a:alphaOff val="0"/>
              </a:srgbClr>
            </a:solidFill>
            <a:latin typeface="Calibri"/>
            <a:ea typeface="+mn-ea"/>
            <a:cs typeface="+mn-cs"/>
          </a:endParaRPr>
        </a:p>
      </dsp:txBody>
      <dsp:txXfrm rot="-5400000">
        <a:off x="993559" y="1432307"/>
        <a:ext cx="7518938" cy="1075339"/>
      </dsp:txXfrm>
    </dsp:sp>
    <dsp:sp modelId="{4BCE569D-C279-C045-815C-2BF7D9C59546}">
      <dsp:nvSpPr>
        <dsp:cNvPr id="0" name=""/>
        <dsp:cNvSpPr/>
      </dsp:nvSpPr>
      <dsp:spPr>
        <a:xfrm rot="5400000">
          <a:off x="-230602" y="3102220"/>
          <a:ext cx="1446554" cy="1012587"/>
        </a:xfrm>
        <a:prstGeom prst="chevron">
          <a:avLst/>
        </a:prstGeom>
        <a:gradFill rotWithShape="0">
          <a:gsLst>
            <a:gs pos="0">
              <a:srgbClr val="FF7F01">
                <a:hueOff val="0"/>
                <a:satOff val="0"/>
                <a:lumOff val="0"/>
                <a:alphaOff val="0"/>
                <a:tint val="83000"/>
                <a:shade val="100000"/>
                <a:alpha val="100000"/>
                <a:hueMod val="100000"/>
                <a:satMod val="220000"/>
                <a:lumMod val="90000"/>
              </a:srgbClr>
            </a:gs>
            <a:gs pos="76000">
              <a:srgbClr val="FF7F01">
                <a:hueOff val="0"/>
                <a:satOff val="0"/>
                <a:lumOff val="0"/>
                <a:alphaOff val="0"/>
                <a:shade val="100000"/>
              </a:srgbClr>
            </a:gs>
            <a:gs pos="100000">
              <a:srgbClr val="FF7F01">
                <a:hueOff val="0"/>
                <a:satOff val="0"/>
                <a:lumOff val="0"/>
                <a:alphaOff val="0"/>
                <a:shade val="93000"/>
                <a:alpha val="100000"/>
                <a:satMod val="100000"/>
                <a:lumMod val="93000"/>
              </a:srgbClr>
            </a:gs>
          </a:gsLst>
          <a:path path="circle">
            <a:fillToRect l="15000" t="15000" r="100000" b="100000"/>
          </a:path>
        </a:gra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FF7F01">
              <a:hueOff val="0"/>
              <a:satOff val="0"/>
              <a:lumOff val="0"/>
              <a:alphaOff val="0"/>
            </a:srgb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it-IT" sz="3000" kern="1200" dirty="0" smtClean="0">
              <a:solidFill>
                <a:srgbClr val="FFFFFF"/>
              </a:solidFill>
              <a:latin typeface="Calibri"/>
              <a:ea typeface="+mn-ea"/>
              <a:cs typeface="+mn-cs"/>
            </a:rPr>
            <a:t>H6</a:t>
          </a:r>
          <a:endParaRPr lang="it-IT" sz="3000" kern="1200" dirty="0">
            <a:solidFill>
              <a:srgbClr val="FFFFFF"/>
            </a:solidFill>
            <a:latin typeface="Calibri"/>
            <a:ea typeface="+mn-ea"/>
            <a:cs typeface="+mn-cs"/>
          </a:endParaRPr>
        </a:p>
      </dsp:txBody>
      <dsp:txXfrm rot="-5400000">
        <a:off x="-13618" y="3391531"/>
        <a:ext cx="1012587" cy="433967"/>
      </dsp:txXfrm>
    </dsp:sp>
    <dsp:sp modelId="{5EFA9594-2FB3-F742-B0A0-151DD5A74033}">
      <dsp:nvSpPr>
        <dsp:cNvPr id="0" name=""/>
        <dsp:cNvSpPr/>
      </dsp:nvSpPr>
      <dsp:spPr>
        <a:xfrm rot="5400000">
          <a:off x="4194414" y="-455016"/>
          <a:ext cx="1175400" cy="7620769"/>
        </a:xfrm>
        <a:prstGeom prst="round2SameRect">
          <a:avLst/>
        </a:prstGeom>
        <a:solidFill>
          <a:srgbClr val="FFFFFF">
            <a:alpha val="90000"/>
            <a:hueOff val="0"/>
            <a:satOff val="0"/>
            <a:lumOff val="0"/>
            <a:alphaOff val="0"/>
          </a:srgbClr>
        </a:solidFill>
        <a:ln w="15875" cap="flat" cmpd="sng" algn="ctr">
          <a:solidFill>
            <a:srgbClr val="FF7F01">
              <a:hueOff val="0"/>
              <a:satOff val="0"/>
              <a:lumOff val="0"/>
              <a:alphaOff val="0"/>
            </a:srgbClr>
          </a:solidFill>
          <a:prstDash val="solid"/>
        </a:ln>
        <a:effectLst>
          <a:outerShdw blurRad="38100" dist="38100" dir="5400000" rotWithShape="0">
            <a:srgbClr val="000000">
              <a:alpha val="35000"/>
            </a:srgbClr>
          </a:outerShdw>
        </a:effectLst>
        <a:scene3d>
          <a:camera prst="obliqueTopRight"/>
          <a:lightRig rig="threePt" dir="tl"/>
        </a:scene3d>
        <a:sp3d>
          <a:bevelT w="25400" h="254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it-IT" sz="2800" b="1" kern="1200" dirty="0" smtClean="0">
              <a:solidFill>
                <a:srgbClr val="000000">
                  <a:hueOff val="0"/>
                  <a:satOff val="0"/>
                  <a:lumOff val="0"/>
                  <a:alphaOff val="0"/>
                </a:srgbClr>
              </a:solidFill>
              <a:latin typeface="Calibri"/>
              <a:ea typeface="+mn-ea"/>
              <a:cs typeface="+mn-cs"/>
            </a:rPr>
            <a:t>Riconoscimento</a:t>
          </a:r>
          <a:r>
            <a:rPr lang="it-IT" sz="2800" kern="1200" dirty="0" smtClean="0">
              <a:solidFill>
                <a:srgbClr val="000000">
                  <a:hueOff val="0"/>
                  <a:satOff val="0"/>
                  <a:lumOff val="0"/>
                  <a:alphaOff val="0"/>
                </a:srgbClr>
              </a:solidFill>
              <a:latin typeface="Calibri"/>
              <a:ea typeface="+mn-ea"/>
              <a:cs typeface="+mn-cs"/>
            </a:rPr>
            <a:t> delle forme di molestia sessuale </a:t>
          </a:r>
          <a:r>
            <a:rPr lang="it-IT" sz="2400" b="0" i="0" kern="1200" spc="0" dirty="0" smtClean="0">
              <a:solidFill>
                <a:srgbClr val="000000">
                  <a:hueOff val="0"/>
                  <a:satOff val="0"/>
                  <a:lumOff val="0"/>
                  <a:alphaOff val="0"/>
                </a:srgbClr>
              </a:solidFill>
              <a:latin typeface="Calibri"/>
              <a:ea typeface="+mn-ea"/>
              <a:cs typeface="+mn-cs"/>
            </a:rPr>
            <a:t>(SEQ: Fitzgerald, et al., 1995; </a:t>
          </a:r>
          <a:r>
            <a:rPr lang="it-IT" sz="2400" b="0" i="0" kern="1200" spc="0" dirty="0" err="1" smtClean="0">
              <a:solidFill>
                <a:srgbClr val="000000">
                  <a:hueOff val="0"/>
                  <a:satOff val="0"/>
                  <a:lumOff val="0"/>
                  <a:alphaOff val="0"/>
                </a:srgbClr>
              </a:solidFill>
              <a:latin typeface="Calibri"/>
              <a:ea typeface="+mn-ea"/>
              <a:cs typeface="+mn-cs"/>
            </a:rPr>
            <a:t>Konik</a:t>
          </a:r>
          <a:r>
            <a:rPr lang="it-IT" sz="2400" b="0" i="0" kern="1200" spc="0" dirty="0" smtClean="0">
              <a:solidFill>
                <a:srgbClr val="000000">
                  <a:hueOff val="0"/>
                  <a:satOff val="0"/>
                  <a:lumOff val="0"/>
                  <a:alphaOff val="0"/>
                </a:srgbClr>
              </a:solidFill>
              <a:latin typeface="Calibri"/>
              <a:ea typeface="+mn-ea"/>
              <a:cs typeface="+mn-cs"/>
            </a:rPr>
            <a:t>, Cortina, 2008)</a:t>
          </a:r>
          <a:endParaRPr lang="it-IT" sz="2400" kern="1200" dirty="0">
            <a:solidFill>
              <a:srgbClr val="000000">
                <a:hueOff val="0"/>
                <a:satOff val="0"/>
                <a:lumOff val="0"/>
                <a:alphaOff val="0"/>
              </a:srgbClr>
            </a:solidFill>
            <a:latin typeface="Calibri"/>
            <a:ea typeface="+mn-ea"/>
            <a:cs typeface="+mn-cs"/>
          </a:endParaRPr>
        </a:p>
      </dsp:txBody>
      <dsp:txXfrm rot="-5400000">
        <a:off x="971730" y="2825046"/>
        <a:ext cx="7563391" cy="106064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51AE59-09EB-8C45-AE9E-A7E6670D169C}" type="datetimeFigureOut">
              <a:rPr lang="it-IT" smtClean="0"/>
              <a:t>27/11/17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82ECC-DBD5-BA4F-A776-78C0320357C5}" type="slidenum">
              <a:rPr lang="it-IT" smtClean="0"/>
              <a:t>‹n.›</a:t>
            </a:fld>
            <a:endParaRPr lang="it-IT"/>
          </a:p>
        </p:txBody>
      </p:sp>
    </p:spTree>
    <p:extLst>
      <p:ext uri="{BB962C8B-B14F-4D97-AF65-F5344CB8AC3E}">
        <p14:creationId xmlns:p14="http://schemas.microsoft.com/office/powerpoint/2010/main" val="3389891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A782ECC-DBD5-BA4F-A776-78C0320357C5}" type="slidenum">
              <a:rPr lang="it-IT" smtClean="0"/>
              <a:t>1</a:t>
            </a:fld>
            <a:endParaRPr lang="it-IT"/>
          </a:p>
        </p:txBody>
      </p:sp>
    </p:spTree>
    <p:extLst>
      <p:ext uri="{BB962C8B-B14F-4D97-AF65-F5344CB8AC3E}">
        <p14:creationId xmlns:p14="http://schemas.microsoft.com/office/powerpoint/2010/main" val="121956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Grazie alle analisi descrittive, è stato possibile rilevare le differenze di genere negli atteggiamenti e nelle conoscenze sul tema indagato: in particolare, è risultato che le femmine tendono a non giustificare né lo status quo discriminante né lo stupro commesso dall’uomo e mostrano una maggiore propensione a intervenire efficacemente in situazioni di violenza sessuale, comportamento riconosciuto e percepito come molesto in misura maggiore proprio dalle partecipanti di sesso femminile.</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A782ECC-DBD5-BA4F-A776-78C0320357C5}" type="slidenum">
              <a:rPr lang="it-IT" smtClean="0"/>
              <a:t>11</a:t>
            </a:fld>
            <a:endParaRPr lang="it-IT"/>
          </a:p>
        </p:txBody>
      </p:sp>
    </p:spTree>
    <p:extLst>
      <p:ext uri="{BB962C8B-B14F-4D97-AF65-F5344CB8AC3E}">
        <p14:creationId xmlns:p14="http://schemas.microsoft.com/office/powerpoint/2010/main" val="313539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AZIONE</a:t>
            </a:r>
            <a:r>
              <a:rPr lang="it-IT" baseline="0" dirty="0" smtClean="0"/>
              <a:t> 3.1 e 2 </a:t>
            </a:r>
            <a:r>
              <a:rPr lang="it-IT" baseline="0" dirty="0" smtClean="0">
                <a:sym typeface="Wingdings"/>
              </a:rPr>
              <a:t> Laboratori per produrre materiali di sensibilizzazione sul tema  2 INCONTRI DA 3 ORE.</a:t>
            </a:r>
          </a:p>
          <a:p>
            <a:endParaRPr lang="it-IT" baseline="0" dirty="0" smtClean="0">
              <a:sym typeface="Wingdings"/>
            </a:endParaRPr>
          </a:p>
          <a:p>
            <a:r>
              <a:rPr lang="it-IT" b="1" baseline="0" dirty="0" smtClean="0">
                <a:sym typeface="Wingdings"/>
              </a:rPr>
              <a:t>TOTALE ORE = 8 ore</a:t>
            </a:r>
            <a:r>
              <a:rPr lang="it-IT" baseline="0" dirty="0" smtClean="0">
                <a:sym typeface="Wingdings"/>
              </a:rPr>
              <a:t> per Docenti (per classe)</a:t>
            </a:r>
            <a:endParaRPr lang="it-IT" dirty="0"/>
          </a:p>
        </p:txBody>
      </p:sp>
      <p:sp>
        <p:nvSpPr>
          <p:cNvPr id="4" name="Segnaposto numero diapositiva 3"/>
          <p:cNvSpPr>
            <a:spLocks noGrp="1"/>
          </p:cNvSpPr>
          <p:nvPr>
            <p:ph type="sldNum" sz="quarter" idx="10"/>
          </p:nvPr>
        </p:nvSpPr>
        <p:spPr/>
        <p:txBody>
          <a:bodyPr/>
          <a:lstStyle/>
          <a:p>
            <a:fld id="{9A782ECC-DBD5-BA4F-A776-78C0320357C5}" type="slidenum">
              <a:rPr lang="it-IT" smtClean="0"/>
              <a:t>12</a:t>
            </a:fld>
            <a:endParaRPr lang="it-IT"/>
          </a:p>
        </p:txBody>
      </p:sp>
    </p:spTree>
    <p:extLst>
      <p:ext uri="{BB962C8B-B14F-4D97-AF65-F5344CB8AC3E}">
        <p14:creationId xmlns:p14="http://schemas.microsoft.com/office/powerpoint/2010/main" val="313539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A782ECC-DBD5-BA4F-A776-78C0320357C5}" type="slidenum">
              <a:rPr lang="it-IT" smtClean="0"/>
              <a:t>13</a:t>
            </a:fld>
            <a:endParaRPr lang="it-IT"/>
          </a:p>
        </p:txBody>
      </p:sp>
    </p:spTree>
    <p:extLst>
      <p:ext uri="{BB962C8B-B14F-4D97-AF65-F5344CB8AC3E}">
        <p14:creationId xmlns:p14="http://schemas.microsoft.com/office/powerpoint/2010/main" val="121956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p:txBody>
      </p:sp>
      <p:sp>
        <p:nvSpPr>
          <p:cNvPr id="4" name="Segnaposto numero diapositiva 3"/>
          <p:cNvSpPr>
            <a:spLocks noGrp="1"/>
          </p:cNvSpPr>
          <p:nvPr>
            <p:ph type="sldNum" sz="quarter" idx="10"/>
          </p:nvPr>
        </p:nvSpPr>
        <p:spPr/>
        <p:txBody>
          <a:bodyPr/>
          <a:lstStyle/>
          <a:p>
            <a:fld id="{9A782ECC-DBD5-BA4F-A776-78C0320357C5}" type="slidenum">
              <a:rPr lang="it-IT" smtClean="0"/>
              <a:t>2</a:t>
            </a:fld>
            <a:endParaRPr lang="it-IT"/>
          </a:p>
        </p:txBody>
      </p:sp>
    </p:spTree>
    <p:extLst>
      <p:ext uri="{BB962C8B-B14F-4D97-AF65-F5344CB8AC3E}">
        <p14:creationId xmlns:p14="http://schemas.microsoft.com/office/powerpoint/2010/main" val="258755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Il presente lavoro di tesi ha voluto indagare quali sono i fattori psicosociali che ancora oggi portano a legittimare la violenza di genere. In particolare, ci si è focalizzati sulle teorie della giustificazione del sistema che legittima (la disuguaglianza esistente) le disparità di genere e di potere come eque e naturali; del sessismo ambivalente con le sue componenti complementari, ostili e benevolenti, verso donne e uomini; e dell’accettazione dei miti sullo stupro che colpevolizzano la vittima abusata e minimizzano l’aggressione sessuale maschile.</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A782ECC-DBD5-BA4F-A776-78C0320357C5}" type="slidenum">
              <a:rPr lang="it-IT" smtClean="0"/>
              <a:t>3</a:t>
            </a:fld>
            <a:endParaRPr lang="it-IT"/>
          </a:p>
        </p:txBody>
      </p:sp>
    </p:spTree>
    <p:extLst>
      <p:ext uri="{BB962C8B-B14F-4D97-AF65-F5344CB8AC3E}">
        <p14:creationId xmlns:p14="http://schemas.microsoft.com/office/powerpoint/2010/main" val="313539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A partire da tale cornice teorica si è voluto rilevare l’influenza delle credenze sessiste ambivalenti sulla giustificazione dello status quo discriminante, sulla legittimazione della violenza su quelle donne che non si adattano ai ruoli di genere convenzionali, sulla colpevolizzazione della vittima stuprata per la sua condotta “inappropriata”. </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A782ECC-DBD5-BA4F-A776-78C0320357C5}" type="slidenum">
              <a:rPr lang="it-IT" smtClean="0"/>
              <a:t>4</a:t>
            </a:fld>
            <a:endParaRPr lang="it-IT"/>
          </a:p>
        </p:txBody>
      </p:sp>
    </p:spTree>
    <p:extLst>
      <p:ext uri="{BB962C8B-B14F-4D97-AF65-F5344CB8AC3E}">
        <p14:creationId xmlns:p14="http://schemas.microsoft.com/office/powerpoint/2010/main" val="313539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
                <a:srgbClr val="FF7F01"/>
              </a:buClr>
              <a:buSzTx/>
              <a:buFont typeface="Wingdings" charset="2"/>
              <a:buNone/>
              <a:tabLst/>
              <a:defRPr/>
            </a:pPr>
            <a:r>
              <a:rPr lang="it-IT" sz="1200" kern="1200" dirty="0" smtClean="0">
                <a:solidFill>
                  <a:schemeClr val="tx1"/>
                </a:solidFill>
                <a:effectLst/>
                <a:latin typeface="+mn-lt"/>
                <a:ea typeface="+mn-ea"/>
                <a:cs typeface="+mn-cs"/>
              </a:rPr>
              <a:t>Inoltre si è voluto indagare la presenza di eventuali differenze tra femmine e maschi nel sostegno al sessismo ambivalente, nell’indice di autoefficacia a compiere azioni prosociali per interrompere episodi di violenza verso amici o sconosciuti, nell’identificare le forme di molestia sessuale.</a:t>
            </a:r>
          </a:p>
        </p:txBody>
      </p:sp>
      <p:sp>
        <p:nvSpPr>
          <p:cNvPr id="4" name="Segnaposto numero diapositiva 3"/>
          <p:cNvSpPr>
            <a:spLocks noGrp="1"/>
          </p:cNvSpPr>
          <p:nvPr>
            <p:ph type="sldNum" sz="quarter" idx="10"/>
          </p:nvPr>
        </p:nvSpPr>
        <p:spPr/>
        <p:txBody>
          <a:bodyPr/>
          <a:lstStyle/>
          <a:p>
            <a:fld id="{9A782ECC-DBD5-BA4F-A776-78C0320357C5}" type="slidenum">
              <a:rPr lang="it-IT" smtClean="0"/>
              <a:t>5</a:t>
            </a:fld>
            <a:endParaRPr lang="it-IT"/>
          </a:p>
        </p:txBody>
      </p:sp>
    </p:spTree>
    <p:extLst>
      <p:ext uri="{BB962C8B-B14F-4D97-AF65-F5344CB8AC3E}">
        <p14:creationId xmlns:p14="http://schemas.microsoft.com/office/powerpoint/2010/main" val="313539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metodologia impiegata ha previsto la somministrazione di un questionario a sei scale e l’analisi di affidabilità ha indicato che 9 delle 10 sottoscale hanno valori α buoni/eccellenti compresi tra .715 e .898. Solo l’α di </a:t>
            </a:r>
            <a:r>
              <a:rPr lang="it-IT" sz="1200" kern="1200" dirty="0" err="1" smtClean="0">
                <a:solidFill>
                  <a:schemeClr val="tx1"/>
                </a:solidFill>
                <a:effectLst/>
                <a:latin typeface="+mn-lt"/>
                <a:ea typeface="+mn-ea"/>
                <a:cs typeface="+mn-cs"/>
              </a:rPr>
              <a:t>Cronbach</a:t>
            </a:r>
            <a:r>
              <a:rPr lang="it-IT" sz="1200" kern="1200" dirty="0" smtClean="0">
                <a:solidFill>
                  <a:schemeClr val="tx1"/>
                </a:solidFill>
                <a:effectLst/>
                <a:latin typeface="+mn-lt"/>
                <a:ea typeface="+mn-ea"/>
                <a:cs typeface="+mn-cs"/>
              </a:rPr>
              <a:t> della prima scala somministrata, la GSJS, ha un valore considerabile appena sufficiente per definirla una misura affidabile del costrutto. La seconda scala presentata è la BES, volta a valutare l’indice di autoefficacia nel compiere comportamenti prosociali in casi di violenza agita contro amici/sconosciuti.</a:t>
            </a:r>
            <a:r>
              <a:rPr lang="it-IT" dirty="0" smtClean="0">
                <a:effectLst/>
              </a:rPr>
              <a:t> </a:t>
            </a:r>
            <a:endParaRPr lang="it-IT" sz="1200" dirty="0" smtClean="0"/>
          </a:p>
        </p:txBody>
      </p:sp>
      <p:sp>
        <p:nvSpPr>
          <p:cNvPr id="4" name="Segnaposto numero diapositiva 3"/>
          <p:cNvSpPr>
            <a:spLocks noGrp="1"/>
          </p:cNvSpPr>
          <p:nvPr>
            <p:ph type="sldNum" sz="quarter" idx="10"/>
          </p:nvPr>
        </p:nvSpPr>
        <p:spPr/>
        <p:txBody>
          <a:bodyPr/>
          <a:lstStyle/>
          <a:p>
            <a:fld id="{9A782ECC-DBD5-BA4F-A776-78C0320357C5}" type="slidenum">
              <a:rPr lang="it-IT" smtClean="0"/>
              <a:t>6</a:t>
            </a:fld>
            <a:endParaRPr lang="it-IT"/>
          </a:p>
        </p:txBody>
      </p:sp>
    </p:spTree>
    <p:extLst>
      <p:ext uri="{BB962C8B-B14F-4D97-AF65-F5344CB8AC3E}">
        <p14:creationId xmlns:p14="http://schemas.microsoft.com/office/powerpoint/2010/main" val="3135398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noProof="0" dirty="0" smtClean="0">
                <a:solidFill>
                  <a:srgbClr val="000000"/>
                </a:solidFill>
                <a:latin typeface="+mn-lt"/>
              </a:rPr>
              <a:t>C</a:t>
            </a:r>
            <a:r>
              <a:rPr kumimoji="0" lang="it-IT" sz="1200" b="0" i="0" u="none" strike="noStrike" kern="1200" cap="none" spc="0" normalizeH="0" baseline="0" noProof="0" dirty="0" smtClean="0">
                <a:ln>
                  <a:noFill/>
                </a:ln>
                <a:solidFill>
                  <a:srgbClr val="000000"/>
                </a:solidFill>
                <a:effectLst/>
                <a:uLnTx/>
                <a:uFillTx/>
                <a:latin typeface="+mn-lt"/>
              </a:rPr>
              <a:t>ampione</a:t>
            </a:r>
            <a:r>
              <a:rPr kumimoji="0" lang="it-IT" sz="1200" b="0" i="0" u="none" strike="noStrike" kern="1200" cap="none" spc="0" normalizeH="0" noProof="0" dirty="0" smtClean="0">
                <a:ln>
                  <a:noFill/>
                </a:ln>
                <a:solidFill>
                  <a:srgbClr val="000000"/>
                </a:solidFill>
                <a:effectLst/>
                <a:uLnTx/>
                <a:uFillTx/>
                <a:latin typeface="+mn-lt"/>
              </a:rPr>
              <a:t> </a:t>
            </a:r>
            <a:r>
              <a:rPr kumimoji="0" lang="it-IT" sz="1200" b="0" i="0" u="none" strike="noStrike" kern="1200" cap="none" spc="0" normalizeH="0" baseline="0" noProof="0" dirty="0" smtClean="0">
                <a:ln>
                  <a:noFill/>
                </a:ln>
                <a:solidFill>
                  <a:srgbClr val="000000"/>
                </a:solidFill>
                <a:effectLst/>
                <a:uLnTx/>
                <a:uFillTx/>
                <a:latin typeface="+mn-lt"/>
              </a:rPr>
              <a:t>costituito da </a:t>
            </a:r>
            <a:r>
              <a:rPr kumimoji="0" lang="it-IT" sz="1200" b="1" i="0" u="none" strike="noStrike" kern="1200" cap="none" spc="0" normalizeH="0" baseline="0" noProof="0" dirty="0" smtClean="0">
                <a:ln>
                  <a:noFill/>
                </a:ln>
                <a:solidFill>
                  <a:srgbClr val="000000"/>
                </a:solidFill>
                <a:effectLst/>
                <a:uLnTx/>
                <a:uFillTx/>
                <a:latin typeface="+mn-lt"/>
              </a:rPr>
              <a:t>9 classi totali</a:t>
            </a:r>
            <a:r>
              <a:rPr kumimoji="0" lang="it-IT" sz="1200" i="0" u="none" strike="noStrike" kern="1200" cap="none" spc="0" normalizeH="0" baseline="0" noProof="0" dirty="0" smtClean="0">
                <a:ln>
                  <a:noFill/>
                </a:ln>
                <a:solidFill>
                  <a:srgbClr val="000000"/>
                </a:solidFill>
                <a:effectLst/>
                <a:uLnTx/>
                <a:uFillTx/>
                <a:latin typeface="+mn-lt"/>
              </a:rPr>
              <a:t>, 3 per ciascuno </a:t>
            </a:r>
            <a:r>
              <a:rPr lang="it-IT" sz="1200" dirty="0" smtClean="0">
                <a:solidFill>
                  <a:srgbClr val="000000"/>
                </a:solidFill>
                <a:latin typeface="+mn-lt"/>
              </a:rPr>
              <a:t>dei 3 IIS </a:t>
            </a:r>
            <a:r>
              <a:rPr kumimoji="0" lang="it-IT" sz="1200" b="0" i="0" u="none" strike="noStrike" kern="1200" cap="none" spc="0" normalizeH="0" baseline="0" noProof="0" dirty="0" smtClean="0">
                <a:ln>
                  <a:noFill/>
                </a:ln>
                <a:solidFill>
                  <a:srgbClr val="000000"/>
                </a:solidFill>
                <a:effectLst/>
                <a:uLnTx/>
                <a:uFillTx/>
                <a:latin typeface="+mn-lt"/>
              </a:rPr>
              <a:t>di Casale Monferrato, per un totale di </a:t>
            </a:r>
            <a:r>
              <a:rPr kumimoji="0" lang="it-IT" sz="1200" b="1" i="0" u="none" strike="noStrike" kern="1200" cap="none" spc="0" normalizeH="0" baseline="0" noProof="0" dirty="0" smtClean="0">
                <a:ln>
                  <a:noFill/>
                </a:ln>
                <a:solidFill>
                  <a:srgbClr val="000000"/>
                </a:solidFill>
                <a:effectLst/>
                <a:uLnTx/>
                <a:uFillTx/>
                <a:latin typeface="+mn-lt"/>
              </a:rPr>
              <a:t>184 studenti</a:t>
            </a:r>
            <a:r>
              <a:rPr lang="it-IT" sz="1200" dirty="0" smtClean="0">
                <a:solidFill>
                  <a:srgbClr val="000000"/>
                </a:solidFill>
                <a:latin typeface="+mn-lt"/>
              </a:rPr>
              <a:t>, con un’età media pari a </a:t>
            </a:r>
            <a:r>
              <a:rPr lang="it-IT" sz="1200" b="1" dirty="0" smtClean="0">
                <a:solidFill>
                  <a:srgbClr val="000000"/>
                </a:solidFill>
                <a:latin typeface="+mn-lt"/>
              </a:rPr>
              <a:t>16 anni</a:t>
            </a:r>
            <a:r>
              <a:rPr lang="it-IT" sz="1200" dirty="0" smtClean="0">
                <a:solidFill>
                  <a:srgbClr val="000000"/>
                </a:solidFill>
                <a:latin typeface="+mn-lt"/>
              </a:rPr>
              <a:t>.</a:t>
            </a:r>
            <a:endParaRPr kumimoji="0" lang="it-IT" sz="1200" i="0" u="none" strike="noStrike" kern="1200" cap="none" spc="0" normalizeH="0" baseline="0" noProof="0" dirty="0" smtClean="0">
              <a:ln>
                <a:noFill/>
              </a:ln>
              <a:solidFill>
                <a:srgbClr val="000000"/>
              </a:solidFill>
              <a:effectLst/>
              <a:uLnTx/>
              <a:uFillTx/>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Il questionario è stato somministrato a 161 studenti, di cui 125 femmine e 36 maschi, frequentanti l’ultimo anno di un Istituto di Istruzione Superiore a 4 indirizzi liceali.</a:t>
            </a:r>
            <a:r>
              <a:rPr lang="it-IT" dirty="0" smtClean="0">
                <a:effectLst/>
              </a:rPr>
              <a:t>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9A782ECC-DBD5-BA4F-A776-78C0320357C5}" type="slidenum">
              <a:rPr lang="it-IT" smtClean="0"/>
              <a:t>7</a:t>
            </a:fld>
            <a:endParaRPr lang="it-IT"/>
          </a:p>
        </p:txBody>
      </p:sp>
    </p:spTree>
    <p:extLst>
      <p:ext uri="{BB962C8B-B14F-4D97-AF65-F5344CB8AC3E}">
        <p14:creationId xmlns:p14="http://schemas.microsoft.com/office/powerpoint/2010/main" val="100687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Per concludere, dall’analisi dei dati (analisi correlazionali) è emerso un consenso elevato per le credenze sessiste ambivalenti verso entrambi i generi, in relazione da un lato con la giustificazione dello status quo tradizionale come equo e naturale e dall’altro con la colpevolizzazione della vittima di stupro e la minimizzazione dell’aggressione sessuale maschile. Inoltre il rifiuto dei miti sullo stupro è in relazione con la propensione a intervenire con azioni prosociali per interrompere episodi di violenza.</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A782ECC-DBD5-BA4F-A776-78C0320357C5}" type="slidenum">
              <a:rPr lang="it-IT" smtClean="0"/>
              <a:t>8</a:t>
            </a:fld>
            <a:endParaRPr lang="it-IT"/>
          </a:p>
        </p:txBody>
      </p:sp>
    </p:spTree>
    <p:extLst>
      <p:ext uri="{BB962C8B-B14F-4D97-AF65-F5344CB8AC3E}">
        <p14:creationId xmlns:p14="http://schemas.microsoft.com/office/powerpoint/2010/main" val="313539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Grazie alle analisi descrittive, è stato possibile rilevare le differenze di genere negli atteggiamenti e nelle conoscenze sul tema indagato: in particolare, è risultato che le femmine tendono a non giustificare né lo status quo discriminante né lo stupro commesso dall’uomo e mostrano una maggiore propensione a intervenire efficacemente in situazioni di violenza sessuale, comportamento riconosciuto e percepito come molesto in misura maggiore proprio dalle partecipanti di sesso femminile.</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A782ECC-DBD5-BA4F-A776-78C0320357C5}" type="slidenum">
              <a:rPr lang="it-IT" smtClean="0"/>
              <a:t>10</a:t>
            </a:fld>
            <a:endParaRPr lang="it-IT"/>
          </a:p>
        </p:txBody>
      </p:sp>
    </p:spTree>
    <p:extLst>
      <p:ext uri="{BB962C8B-B14F-4D97-AF65-F5344CB8AC3E}">
        <p14:creationId xmlns:p14="http://schemas.microsoft.com/office/powerpoint/2010/main" val="313539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27/11/17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27/11/17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27/11/17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27/11/17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Click icon to add picture</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Click icon to add picture</a:t>
            </a:r>
            <a:endParaRPr/>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27/11/17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Click icon to add picture</a:t>
            </a:r>
            <a:endParaRPr/>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27/11/17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27/11/17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27/11/17</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‹n.›</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27/11/17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27/11/17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27/11/17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27/11/17</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‹n.›</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xmlns:p14="http://schemas.microsoft.com/office/powerpoint/2010/main">
    <p:fade/>
  </p:transition>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1" Type="http://schemas.openxmlformats.org/officeDocument/2006/relationships/image" Target="../media/image2.jpg"/><Relationship Id="rId12"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hyperlink" Target="http://www.camera.it" TargetMode="External"/><Relationship Id="rId3" Type="http://schemas.openxmlformats.org/officeDocument/2006/relationships/hyperlink" Target="http://www.coe.int/conventionviolence" TargetMode="External"/><Relationship Id="rId4" Type="http://schemas.openxmlformats.org/officeDocument/2006/relationships/hyperlink" Target="http://www.dianarussell.com" TargetMode="External"/><Relationship Id="rId5" Type="http://schemas.openxmlformats.org/officeDocument/2006/relationships/hyperlink" Target="http://www.eures.it" TargetMode="External"/><Relationship Id="rId6" Type="http://schemas.openxmlformats.org/officeDocument/2006/relationships/hyperlink" Target="http://www.istat.it" TargetMode="External"/><Relationship Id="rId7" Type="http://schemas.openxmlformats.org/officeDocument/2006/relationships/hyperlink" Target="http://www.lastampa.it" TargetMode="External"/><Relationship Id="rId8" Type="http://schemas.openxmlformats.org/officeDocument/2006/relationships/hyperlink" Target="http://www.noino.org" TargetMode="External"/><Relationship Id="rId9" Type="http://schemas.openxmlformats.org/officeDocument/2006/relationships/hyperlink" Target="http://www.onu.it" TargetMode="External"/><Relationship Id="rId10" Type="http://schemas.openxmlformats.org/officeDocument/2006/relationships/hyperlink" Target="http://www.pariopportunita.gov.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6"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chart" Target="../charts/chart1.xml"/><Relationship Id="rId6"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g"/><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MANIFESTO-QUESTO-NON-E-AMORErid1pd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15" y="1104263"/>
            <a:ext cx="8022418" cy="5760000"/>
          </a:xfrm>
          <a:prstGeom prst="rect">
            <a:avLst/>
          </a:prstGeom>
        </p:spPr>
      </p:pic>
      <p:pic>
        <p:nvPicPr>
          <p:cNvPr id="5" name="Immagine 4" descr="logo-scuole-insieme.jpg"/>
          <p:cNvPicPr>
            <a:picLocks noChangeAspect="1"/>
          </p:cNvPicPr>
          <p:nvPr/>
        </p:nvPicPr>
        <p:blipFill rotWithShape="1">
          <a:blip r:embed="rId4">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6" name="Immagine 5" descr="logo-ministero.jpg"/>
          <p:cNvPicPr>
            <a:picLocks noChangeAspect="1"/>
          </p:cNvPicPr>
          <p:nvPr/>
        </p:nvPicPr>
        <p:blipFill rotWithShape="1">
          <a:blip r:embed="rId5">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spTree>
    <p:extLst>
      <p:ext uri="{BB962C8B-B14F-4D97-AF65-F5344CB8AC3E}">
        <p14:creationId xmlns:p14="http://schemas.microsoft.com/office/powerpoint/2010/main" val="10402095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1013373" y="2028910"/>
            <a:ext cx="7539493" cy="523220"/>
          </a:xfrm>
          <a:prstGeom prst="rect">
            <a:avLst/>
          </a:prstGeom>
          <a:solidFill>
            <a:schemeClr val="bg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b="1" dirty="0" smtClean="0"/>
              <a:t>LE FORME DI VIOLENZA SESSUALE</a:t>
            </a:r>
            <a:endParaRPr lang="it-IT" sz="2800" b="1" dirty="0"/>
          </a:p>
        </p:txBody>
      </p:sp>
      <p:pic>
        <p:nvPicPr>
          <p:cNvPr id="3" name="Immagine 2" descr="logo-scuole-insieme.jpg"/>
          <p:cNvPicPr>
            <a:picLocks noChangeAspect="1"/>
          </p:cNvPicPr>
          <p:nvPr/>
        </p:nvPicPr>
        <p:blipFill rotWithShape="1">
          <a:blip r:embed="rId3">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4" name="Immagine 3" descr="logo-ministero.jpg"/>
          <p:cNvPicPr>
            <a:picLocks noChangeAspect="1"/>
          </p:cNvPicPr>
          <p:nvPr/>
        </p:nvPicPr>
        <p:blipFill rotWithShape="1">
          <a:blip r:embed="rId4">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sp>
        <p:nvSpPr>
          <p:cNvPr id="10" name="Titolo 4"/>
          <p:cNvSpPr>
            <a:spLocks noGrp="1"/>
          </p:cNvSpPr>
          <p:nvPr>
            <p:ph type="title"/>
          </p:nvPr>
        </p:nvSpPr>
        <p:spPr/>
        <p:txBody>
          <a:bodyPr>
            <a:normAutofit/>
          </a:bodyPr>
          <a:lstStyle/>
          <a:p>
            <a:pPr algn="ctr"/>
            <a:r>
              <a:rPr lang="it-IT" sz="4400" b="1" dirty="0" smtClean="0"/>
              <a:t>Discussione dei risultati</a:t>
            </a:r>
            <a:endParaRPr lang="it-IT" sz="4400" b="1" dirty="0"/>
          </a:p>
        </p:txBody>
      </p:sp>
      <p:sp>
        <p:nvSpPr>
          <p:cNvPr id="12" name="Segnaposto contenuto 2"/>
          <p:cNvSpPr txBox="1">
            <a:spLocks/>
          </p:cNvSpPr>
          <p:nvPr/>
        </p:nvSpPr>
        <p:spPr>
          <a:xfrm>
            <a:off x="914399" y="2567340"/>
            <a:ext cx="7996705" cy="4262438"/>
          </a:xfrm>
          <a:prstGeom prst="rect">
            <a:avLst/>
          </a:prstGeom>
        </p:spPr>
        <p:txBody>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just"/>
            <a:r>
              <a:rPr lang="it-IT" sz="2400" dirty="0" smtClean="0">
                <a:solidFill>
                  <a:schemeClr val="tx1"/>
                </a:solidFill>
              </a:rPr>
              <a:t>Che </a:t>
            </a:r>
            <a:r>
              <a:rPr lang="it-IT" sz="2400" dirty="0">
                <a:solidFill>
                  <a:schemeClr val="tx1"/>
                </a:solidFill>
              </a:rPr>
              <a:t>qualcuno ti faccia temere di </a:t>
            </a:r>
            <a:r>
              <a:rPr lang="it-IT" sz="2400" b="1" dirty="0">
                <a:solidFill>
                  <a:schemeClr val="tx1"/>
                </a:solidFill>
              </a:rPr>
              <a:t>essere trattata/o male </a:t>
            </a:r>
            <a:r>
              <a:rPr lang="it-IT" sz="2400" dirty="0">
                <a:solidFill>
                  <a:schemeClr val="tx1"/>
                </a:solidFill>
              </a:rPr>
              <a:t>se tu non fossi sessualmente disponibile (SC; </a:t>
            </a:r>
            <a:r>
              <a:rPr lang="it-IT" sz="2400" b="1" dirty="0">
                <a:solidFill>
                  <a:schemeClr val="tx1"/>
                </a:solidFill>
              </a:rPr>
              <a:t>75.5%</a:t>
            </a:r>
            <a:r>
              <a:rPr lang="it-IT" sz="2400" dirty="0" smtClean="0">
                <a:solidFill>
                  <a:schemeClr val="tx1"/>
                </a:solidFill>
              </a:rPr>
              <a:t>)</a:t>
            </a:r>
            <a:endParaRPr lang="it-IT" sz="2400" dirty="0">
              <a:solidFill>
                <a:schemeClr val="tx1"/>
              </a:solidFill>
            </a:endParaRPr>
          </a:p>
          <a:p>
            <a:pPr algn="just"/>
            <a:r>
              <a:rPr lang="it-IT" sz="2400" dirty="0" smtClean="0">
                <a:solidFill>
                  <a:schemeClr val="tx1"/>
                </a:solidFill>
              </a:rPr>
              <a:t>Che </a:t>
            </a:r>
            <a:r>
              <a:rPr lang="it-IT" sz="2400" dirty="0">
                <a:solidFill>
                  <a:schemeClr val="tx1"/>
                </a:solidFill>
              </a:rPr>
              <a:t>qualcuno tenti di </a:t>
            </a:r>
            <a:r>
              <a:rPr lang="it-IT" sz="2400" b="1" dirty="0">
                <a:solidFill>
                  <a:schemeClr val="tx1"/>
                </a:solidFill>
              </a:rPr>
              <a:t>instaurare una relazione</a:t>
            </a:r>
            <a:r>
              <a:rPr lang="it-IT" sz="2400" dirty="0">
                <a:solidFill>
                  <a:schemeClr val="tx1"/>
                </a:solidFill>
              </a:rPr>
              <a:t> affettiva o sessuale con te nonostante i tuoi sforzi per scoraggiarlo/a (USA; </a:t>
            </a:r>
            <a:r>
              <a:rPr lang="it-IT" sz="2400" b="1" dirty="0">
                <a:solidFill>
                  <a:schemeClr val="tx1"/>
                </a:solidFill>
              </a:rPr>
              <a:t>64.1%</a:t>
            </a:r>
            <a:r>
              <a:rPr lang="it-IT" sz="2400" dirty="0">
                <a:solidFill>
                  <a:schemeClr val="tx1"/>
                </a:solidFill>
              </a:rPr>
              <a:t>).</a:t>
            </a:r>
          </a:p>
          <a:p>
            <a:pPr algn="just"/>
            <a:r>
              <a:rPr lang="it-IT" sz="2400" dirty="0" smtClean="0">
                <a:solidFill>
                  <a:schemeClr val="tx1"/>
                </a:solidFill>
              </a:rPr>
              <a:t>Che </a:t>
            </a:r>
            <a:r>
              <a:rPr lang="it-IT" sz="2400" dirty="0">
                <a:solidFill>
                  <a:schemeClr val="tx1"/>
                </a:solidFill>
              </a:rPr>
              <a:t>qualcuno mostri, utilizzi o </a:t>
            </a:r>
            <a:r>
              <a:rPr lang="it-IT" sz="2400" b="1" dirty="0">
                <a:solidFill>
                  <a:schemeClr val="tx1"/>
                </a:solidFill>
              </a:rPr>
              <a:t>distribuisca materiali</a:t>
            </a:r>
            <a:r>
              <a:rPr lang="it-IT" sz="2400" dirty="0">
                <a:solidFill>
                  <a:schemeClr val="tx1"/>
                </a:solidFill>
              </a:rPr>
              <a:t> (immagini, video…) </a:t>
            </a:r>
            <a:r>
              <a:rPr lang="it-IT" sz="2400" b="1" dirty="0">
                <a:solidFill>
                  <a:schemeClr val="tx1"/>
                </a:solidFill>
              </a:rPr>
              <a:t>sessisti</a:t>
            </a:r>
            <a:r>
              <a:rPr lang="it-IT" sz="2400" dirty="0">
                <a:solidFill>
                  <a:schemeClr val="tx1"/>
                </a:solidFill>
              </a:rPr>
              <a:t> o sfacciati (GH; </a:t>
            </a:r>
            <a:r>
              <a:rPr lang="it-IT" sz="2400" b="1" dirty="0">
                <a:solidFill>
                  <a:schemeClr val="tx1"/>
                </a:solidFill>
              </a:rPr>
              <a:t>60.9%</a:t>
            </a:r>
            <a:r>
              <a:rPr lang="it-IT" sz="2400" dirty="0">
                <a:solidFill>
                  <a:schemeClr val="tx1"/>
                </a:solidFill>
              </a:rPr>
              <a:t>).</a:t>
            </a:r>
          </a:p>
          <a:p>
            <a:pPr algn="just"/>
            <a:r>
              <a:rPr lang="it-IT" sz="2400" dirty="0" smtClean="0">
                <a:solidFill>
                  <a:schemeClr val="tx1"/>
                </a:solidFill>
              </a:rPr>
              <a:t>Che </a:t>
            </a:r>
            <a:r>
              <a:rPr lang="it-IT" sz="2400" dirty="0">
                <a:solidFill>
                  <a:schemeClr val="tx1"/>
                </a:solidFill>
              </a:rPr>
              <a:t>qualcuno faccia </a:t>
            </a:r>
            <a:r>
              <a:rPr lang="it-IT" sz="2400" b="1" dirty="0">
                <a:solidFill>
                  <a:schemeClr val="tx1"/>
                </a:solidFill>
              </a:rPr>
              <a:t>commenti espliciti e/o offensivi</a:t>
            </a:r>
            <a:r>
              <a:rPr lang="it-IT" sz="2400" dirty="0">
                <a:solidFill>
                  <a:schemeClr val="tx1"/>
                </a:solidFill>
              </a:rPr>
              <a:t>, in pubblico o in privato (GH; </a:t>
            </a:r>
            <a:r>
              <a:rPr lang="it-IT" sz="2400" b="1" dirty="0">
                <a:solidFill>
                  <a:schemeClr val="tx1"/>
                </a:solidFill>
              </a:rPr>
              <a:t>59.8%</a:t>
            </a:r>
            <a:r>
              <a:rPr lang="it-IT" sz="2400" dirty="0">
                <a:solidFill>
                  <a:schemeClr val="tx1"/>
                </a:solidFill>
              </a:rPr>
              <a:t>).</a:t>
            </a:r>
          </a:p>
        </p:txBody>
      </p:sp>
      <p:pic>
        <p:nvPicPr>
          <p:cNvPr id="2" name="Immagine 1" descr="RICONOSCON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67" y="2722033"/>
            <a:ext cx="646176" cy="3779520"/>
          </a:xfrm>
          <a:prstGeom prst="rect">
            <a:avLst/>
          </a:prstGeom>
        </p:spPr>
      </p:pic>
    </p:spTree>
    <p:extLst>
      <p:ext uri="{BB962C8B-B14F-4D97-AF65-F5344CB8AC3E}">
        <p14:creationId xmlns:p14="http://schemas.microsoft.com/office/powerpoint/2010/main" val="338704175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8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9" dur="8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1800"/>
                            </p:stCondLst>
                            <p:childTnLst>
                              <p:par>
                                <p:cTn id="21" presetID="2" presetClass="entr" presetSubtype="8" fill="hold" grpId="0" nodeType="after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additive="base">
                                        <p:cTn id="23" dur="8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24" dur="8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2600"/>
                            </p:stCondLst>
                            <p:childTnLst>
                              <p:par>
                                <p:cTn id="26" presetID="2" presetClass="entr" presetSubtype="8" fill="hold" grpId="0" nodeType="after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 calcmode="lin" valueType="num">
                                      <p:cBhvr additive="base">
                                        <p:cTn id="28" dur="8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9" dur="8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3400"/>
                            </p:stCondLst>
                            <p:childTnLst>
                              <p:par>
                                <p:cTn id="31" presetID="2" presetClass="entr" presetSubtype="8" fill="hold" grpId="0" nodeType="after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 calcmode="lin" valueType="num">
                                      <p:cBhvr additive="base">
                                        <p:cTn id="33" dur="8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34" dur="8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1013373" y="2028910"/>
            <a:ext cx="7539493" cy="523220"/>
          </a:xfrm>
          <a:prstGeom prst="rect">
            <a:avLst/>
          </a:prstGeom>
          <a:solidFill>
            <a:schemeClr val="bg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b="1" dirty="0" smtClean="0"/>
              <a:t>LE FORME DI VIOLENZA SESSUALE</a:t>
            </a:r>
            <a:endParaRPr lang="it-IT" sz="2800" b="1" dirty="0"/>
          </a:p>
        </p:txBody>
      </p:sp>
      <p:pic>
        <p:nvPicPr>
          <p:cNvPr id="3" name="Immagine 2" descr="logo-scuole-insieme.jpg"/>
          <p:cNvPicPr>
            <a:picLocks noChangeAspect="1"/>
          </p:cNvPicPr>
          <p:nvPr/>
        </p:nvPicPr>
        <p:blipFill rotWithShape="1">
          <a:blip r:embed="rId3">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4" name="Immagine 3" descr="logo-ministero.jpg"/>
          <p:cNvPicPr>
            <a:picLocks noChangeAspect="1"/>
          </p:cNvPicPr>
          <p:nvPr/>
        </p:nvPicPr>
        <p:blipFill rotWithShape="1">
          <a:blip r:embed="rId4">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sp>
        <p:nvSpPr>
          <p:cNvPr id="10" name="Titolo 4"/>
          <p:cNvSpPr>
            <a:spLocks noGrp="1"/>
          </p:cNvSpPr>
          <p:nvPr>
            <p:ph type="title"/>
          </p:nvPr>
        </p:nvSpPr>
        <p:spPr/>
        <p:txBody>
          <a:bodyPr>
            <a:normAutofit/>
          </a:bodyPr>
          <a:lstStyle/>
          <a:p>
            <a:pPr algn="ctr"/>
            <a:r>
              <a:rPr lang="it-IT" sz="4400" b="1" dirty="0" smtClean="0"/>
              <a:t>Discussione dei risultati</a:t>
            </a:r>
            <a:endParaRPr lang="it-IT" sz="4400" b="1" dirty="0"/>
          </a:p>
        </p:txBody>
      </p:sp>
      <p:sp>
        <p:nvSpPr>
          <p:cNvPr id="12" name="Segnaposto contenuto 2"/>
          <p:cNvSpPr txBox="1">
            <a:spLocks/>
          </p:cNvSpPr>
          <p:nvPr/>
        </p:nvSpPr>
        <p:spPr>
          <a:xfrm>
            <a:off x="914399" y="2567340"/>
            <a:ext cx="7996705" cy="4262438"/>
          </a:xfrm>
          <a:prstGeom prst="rect">
            <a:avLst/>
          </a:prstGeom>
        </p:spPr>
        <p:txBody>
          <a:bodyPr anchor="ct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just"/>
            <a:r>
              <a:rPr lang="it-IT" sz="2400" dirty="0">
                <a:solidFill>
                  <a:srgbClr val="000000"/>
                </a:solidFill>
              </a:rPr>
              <a:t>Che qualcuno </a:t>
            </a:r>
            <a:r>
              <a:rPr lang="it-IT" sz="2400" b="1" dirty="0">
                <a:solidFill>
                  <a:srgbClr val="000000"/>
                </a:solidFill>
              </a:rPr>
              <a:t>ti fissi o ti guardi </a:t>
            </a:r>
            <a:r>
              <a:rPr lang="it-IT" sz="2400" dirty="0">
                <a:solidFill>
                  <a:srgbClr val="000000"/>
                </a:solidFill>
              </a:rPr>
              <a:t>in un modo che ti fa sentire a disagio (USA; </a:t>
            </a:r>
            <a:r>
              <a:rPr lang="it-IT" sz="2400" b="1" dirty="0">
                <a:solidFill>
                  <a:srgbClr val="000000"/>
                </a:solidFill>
              </a:rPr>
              <a:t>15.2%</a:t>
            </a:r>
            <a:r>
              <a:rPr lang="it-IT" sz="2400" dirty="0">
                <a:solidFill>
                  <a:srgbClr val="000000"/>
                </a:solidFill>
              </a:rPr>
              <a:t>).</a:t>
            </a:r>
          </a:p>
          <a:p>
            <a:pPr algn="just"/>
            <a:r>
              <a:rPr lang="it-IT" sz="2400" dirty="0" smtClean="0">
                <a:solidFill>
                  <a:srgbClr val="000000"/>
                </a:solidFill>
              </a:rPr>
              <a:t>Che qualcuno </a:t>
            </a:r>
            <a:r>
              <a:rPr lang="it-IT" sz="2400" b="1" dirty="0" smtClean="0">
                <a:solidFill>
                  <a:srgbClr val="000000"/>
                </a:solidFill>
              </a:rPr>
              <a:t>racconti storie sfacciate </a:t>
            </a:r>
            <a:r>
              <a:rPr lang="it-IT" sz="2400" dirty="0" smtClean="0">
                <a:solidFill>
                  <a:srgbClr val="000000"/>
                </a:solidFill>
              </a:rPr>
              <a:t>a sfondo sessuale (GH; </a:t>
            </a:r>
            <a:r>
              <a:rPr lang="it-IT" sz="2400" b="1" dirty="0" smtClean="0">
                <a:solidFill>
                  <a:srgbClr val="000000"/>
                </a:solidFill>
              </a:rPr>
              <a:t>23.9%</a:t>
            </a:r>
            <a:r>
              <a:rPr lang="it-IT" sz="2400" dirty="0" smtClean="0">
                <a:solidFill>
                  <a:srgbClr val="000000"/>
                </a:solidFill>
              </a:rPr>
              <a:t>).</a:t>
            </a:r>
          </a:p>
          <a:p>
            <a:pPr algn="just"/>
            <a:r>
              <a:rPr lang="it-IT" sz="2400" dirty="0" smtClean="0">
                <a:solidFill>
                  <a:srgbClr val="000000"/>
                </a:solidFill>
              </a:rPr>
              <a:t>Che qualcuno </a:t>
            </a:r>
            <a:r>
              <a:rPr lang="it-IT" sz="2400" b="1" dirty="0" smtClean="0">
                <a:solidFill>
                  <a:srgbClr val="000000"/>
                </a:solidFill>
              </a:rPr>
              <a:t>ti tocchi </a:t>
            </a:r>
            <a:r>
              <a:rPr lang="it-IT" sz="2400" dirty="0" smtClean="0">
                <a:solidFill>
                  <a:srgbClr val="000000"/>
                </a:solidFill>
              </a:rPr>
              <a:t>(ad esempio mettendo un braccio sulle tue spalle) in un modo che ti fa sentire a disagio (USA; </a:t>
            </a:r>
            <a:r>
              <a:rPr lang="it-IT" sz="2400" b="1" dirty="0" smtClean="0">
                <a:solidFill>
                  <a:srgbClr val="000000"/>
                </a:solidFill>
              </a:rPr>
              <a:t>29.8%</a:t>
            </a:r>
            <a:r>
              <a:rPr lang="it-IT" sz="2400" dirty="0" smtClean="0">
                <a:solidFill>
                  <a:srgbClr val="000000"/>
                </a:solidFill>
              </a:rPr>
              <a:t>).</a:t>
            </a:r>
            <a:endParaRPr lang="it-IT" sz="2400" dirty="0">
              <a:solidFill>
                <a:srgbClr val="000000"/>
              </a:solidFill>
            </a:endParaRPr>
          </a:p>
        </p:txBody>
      </p:sp>
      <p:pic>
        <p:nvPicPr>
          <p:cNvPr id="2" name="Immagine 1" descr="NON riconoscon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578" y="2538019"/>
            <a:ext cx="646176" cy="4120896"/>
          </a:xfrm>
          <a:prstGeom prst="rect">
            <a:avLst/>
          </a:prstGeom>
        </p:spPr>
      </p:pic>
    </p:spTree>
    <p:extLst>
      <p:ext uri="{BB962C8B-B14F-4D97-AF65-F5344CB8AC3E}">
        <p14:creationId xmlns:p14="http://schemas.microsoft.com/office/powerpoint/2010/main" val="213375459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8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9" dur="8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1800"/>
                            </p:stCondLst>
                            <p:childTnLst>
                              <p:par>
                                <p:cTn id="21" presetID="2" presetClass="entr" presetSubtype="8" fill="hold" grpId="0" nodeType="after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additive="base">
                                        <p:cTn id="23" dur="8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24" dur="8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2600"/>
                            </p:stCondLst>
                            <p:childTnLst>
                              <p:par>
                                <p:cTn id="26" presetID="2" presetClass="entr" presetSubtype="8" fill="hold" grpId="0" nodeType="after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 calcmode="lin" valueType="num">
                                      <p:cBhvr additive="base">
                                        <p:cTn id="28" dur="8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9" dur="8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nettore 20"/>
          <p:cNvSpPr/>
          <p:nvPr/>
        </p:nvSpPr>
        <p:spPr>
          <a:xfrm>
            <a:off x="7329889" y="2680662"/>
            <a:ext cx="1800000" cy="1800000"/>
          </a:xfrm>
          <a:prstGeom prst="flowChartConnector">
            <a:avLst/>
          </a:prstGeom>
          <a:effectLst>
            <a:glow rad="228600">
              <a:schemeClr val="accent2">
                <a:satMod val="175000"/>
                <a:alpha val="40000"/>
              </a:schemeClr>
            </a:glow>
            <a:outerShdw blurRad="38100" dist="38100" dir="5400000" rotWithShape="0">
              <a:srgbClr val="000000">
                <a:alpha val="35000"/>
              </a:srgbClr>
            </a:outerShdw>
          </a:effectLst>
          <a:scene3d>
            <a:camera prst="orthographicFront">
              <a:rot lat="0" lon="0" rev="0"/>
            </a:camera>
            <a:lightRig rig="brightRoom" dir="tl"/>
          </a:scene3d>
          <a:sp3d contourW="12700">
            <a:bevelT w="31750" h="12700" prst="slope"/>
            <a:contourClr>
              <a:schemeClr val="accent1"/>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it-IT" sz="2800" dirty="0">
              <a:solidFill>
                <a:srgbClr val="FFFFFF"/>
              </a:solidFill>
              <a:latin typeface="Calibri"/>
            </a:endParaRPr>
          </a:p>
        </p:txBody>
      </p:sp>
      <p:sp>
        <p:nvSpPr>
          <p:cNvPr id="2" name="Titolo 1"/>
          <p:cNvSpPr>
            <a:spLocks noGrp="1"/>
          </p:cNvSpPr>
          <p:nvPr>
            <p:ph type="title"/>
          </p:nvPr>
        </p:nvSpPr>
        <p:spPr/>
        <p:txBody>
          <a:bodyPr>
            <a:normAutofit/>
          </a:bodyPr>
          <a:lstStyle/>
          <a:p>
            <a:r>
              <a:rPr lang="it-IT" sz="4400" b="1" dirty="0" smtClean="0"/>
              <a:t>Prospettive Future</a:t>
            </a:r>
            <a:endParaRPr lang="it-IT" sz="4400" b="1" dirty="0"/>
          </a:p>
        </p:txBody>
      </p:sp>
      <p:pic>
        <p:nvPicPr>
          <p:cNvPr id="3" name="Immagine 2" descr="logo-scuole-insieme.jpg"/>
          <p:cNvPicPr>
            <a:picLocks noChangeAspect="1"/>
          </p:cNvPicPr>
          <p:nvPr/>
        </p:nvPicPr>
        <p:blipFill rotWithShape="1">
          <a:blip r:embed="rId3">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4" name="Immagine 3" descr="logo-ministero.jpg"/>
          <p:cNvPicPr>
            <a:picLocks noChangeAspect="1"/>
          </p:cNvPicPr>
          <p:nvPr/>
        </p:nvPicPr>
        <p:blipFill rotWithShape="1">
          <a:blip r:embed="rId4">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pic>
        <p:nvPicPr>
          <p:cNvPr id="18" name="Immagine 17" descr="Freccia per futuro tes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23444"/>
            <a:ext cx="7473696" cy="4134555"/>
          </a:xfrm>
          <a:prstGeom prst="rect">
            <a:avLst/>
          </a:prstGeom>
        </p:spPr>
      </p:pic>
      <p:sp>
        <p:nvSpPr>
          <p:cNvPr id="22" name="CasellaDiTesto 21"/>
          <p:cNvSpPr txBox="1"/>
          <p:nvPr/>
        </p:nvSpPr>
        <p:spPr>
          <a:xfrm>
            <a:off x="7292306" y="3074375"/>
            <a:ext cx="1878119" cy="954107"/>
          </a:xfrm>
          <a:prstGeom prst="rect">
            <a:avLst/>
          </a:prstGeom>
          <a:noFill/>
        </p:spPr>
        <p:txBody>
          <a:bodyPr wrap="square" rtlCol="0">
            <a:spAutoFit/>
          </a:bodyPr>
          <a:lstStyle/>
          <a:p>
            <a:pPr algn="ctr" defTabSz="457200"/>
            <a:r>
              <a:rPr lang="it-IT" sz="2800" dirty="0" smtClean="0">
                <a:solidFill>
                  <a:srgbClr val="FFFFFF"/>
                </a:solidFill>
                <a:latin typeface="Calibri"/>
              </a:rPr>
              <a:t>SOCIETÀ PARITARIA</a:t>
            </a:r>
            <a:endParaRPr lang="it-IT" sz="2800" dirty="0">
              <a:solidFill>
                <a:srgbClr val="FFFFFF"/>
              </a:solidFill>
              <a:latin typeface="Calibri"/>
            </a:endParaRPr>
          </a:p>
        </p:txBody>
      </p:sp>
      <p:sp>
        <p:nvSpPr>
          <p:cNvPr id="23" name="Fumetto 2 22"/>
          <p:cNvSpPr/>
          <p:nvPr/>
        </p:nvSpPr>
        <p:spPr>
          <a:xfrm>
            <a:off x="27024" y="4413265"/>
            <a:ext cx="2553697" cy="864639"/>
          </a:xfrm>
          <a:prstGeom prst="wedgeRoundRectCallout">
            <a:avLst>
              <a:gd name="adj1" fmla="val -12897"/>
              <a:gd name="adj2" fmla="val 831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2200" dirty="0">
                <a:solidFill>
                  <a:srgbClr val="000000"/>
                </a:solidFill>
                <a:latin typeface="Calibri"/>
              </a:rPr>
              <a:t>RICONOSCIMENTO DI PARI DIRITTI</a:t>
            </a:r>
          </a:p>
        </p:txBody>
      </p:sp>
      <p:sp>
        <p:nvSpPr>
          <p:cNvPr id="24" name="Fumetto 2 23"/>
          <p:cNvSpPr/>
          <p:nvPr/>
        </p:nvSpPr>
        <p:spPr>
          <a:xfrm>
            <a:off x="1241777" y="3259667"/>
            <a:ext cx="3075030" cy="894860"/>
          </a:xfrm>
          <a:prstGeom prst="wedgeRoundRectCallout">
            <a:avLst>
              <a:gd name="adj1" fmla="val -1702"/>
              <a:gd name="adj2" fmla="val 742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2200" dirty="0">
                <a:solidFill>
                  <a:srgbClr val="000000"/>
                </a:solidFill>
                <a:latin typeface="Calibri"/>
              </a:rPr>
              <a:t>CULTURA DEL RISPETTO PER LE </a:t>
            </a:r>
            <a:r>
              <a:rPr lang="it-IT" sz="2200" dirty="0" smtClean="0">
                <a:solidFill>
                  <a:srgbClr val="000000"/>
                </a:solidFill>
                <a:latin typeface="Calibri"/>
              </a:rPr>
              <a:t>DIVERSITÀ</a:t>
            </a:r>
            <a:endParaRPr lang="it-IT" sz="2200" dirty="0">
              <a:solidFill>
                <a:srgbClr val="000000"/>
              </a:solidFill>
              <a:latin typeface="Calibri"/>
            </a:endParaRPr>
          </a:p>
        </p:txBody>
      </p:sp>
      <p:sp>
        <p:nvSpPr>
          <p:cNvPr id="25" name="Fumetto 2 24"/>
          <p:cNvSpPr/>
          <p:nvPr/>
        </p:nvSpPr>
        <p:spPr>
          <a:xfrm>
            <a:off x="3316111" y="2114269"/>
            <a:ext cx="3570111" cy="891397"/>
          </a:xfrm>
          <a:prstGeom prst="wedgeRoundRectCallout">
            <a:avLst>
              <a:gd name="adj1" fmla="val -5632"/>
              <a:gd name="adj2" fmla="val 1277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2200" dirty="0">
                <a:solidFill>
                  <a:srgbClr val="000000"/>
                </a:solidFill>
                <a:latin typeface="Calibri"/>
              </a:rPr>
              <a:t>MAGGIORE UMANITÀ NELLE RELAZIONI TRA I GENERI</a:t>
            </a:r>
          </a:p>
        </p:txBody>
      </p:sp>
      <p:sp>
        <p:nvSpPr>
          <p:cNvPr id="26" name="Fumetto 2 25"/>
          <p:cNvSpPr/>
          <p:nvPr/>
        </p:nvSpPr>
        <p:spPr>
          <a:xfrm>
            <a:off x="829561" y="6089499"/>
            <a:ext cx="2373662" cy="763292"/>
          </a:xfrm>
          <a:prstGeom prst="wedgeRoundRectCallout">
            <a:avLst>
              <a:gd name="adj1" fmla="val -35954"/>
              <a:gd name="adj2" fmla="val -10251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it-IT" sz="2200" dirty="0">
                <a:solidFill>
                  <a:srgbClr val="000000"/>
                </a:solidFill>
                <a:latin typeface="Calibri"/>
              </a:rPr>
              <a:t>Azioni di contrasto e prevenzione</a:t>
            </a:r>
          </a:p>
        </p:txBody>
      </p:sp>
      <p:sp>
        <p:nvSpPr>
          <p:cNvPr id="27" name="Fumetto 2 26"/>
          <p:cNvSpPr/>
          <p:nvPr/>
        </p:nvSpPr>
        <p:spPr>
          <a:xfrm>
            <a:off x="2674505" y="5185883"/>
            <a:ext cx="1936556" cy="726673"/>
          </a:xfrm>
          <a:prstGeom prst="wedgeRoundRectCallout">
            <a:avLst>
              <a:gd name="adj1" fmla="val -34768"/>
              <a:gd name="adj2" fmla="val -10241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it-IT" sz="2200" dirty="0">
                <a:solidFill>
                  <a:srgbClr val="000000"/>
                </a:solidFill>
                <a:latin typeface="Calibri"/>
              </a:rPr>
              <a:t>Cambiamenti socioculturali</a:t>
            </a:r>
          </a:p>
        </p:txBody>
      </p:sp>
      <p:sp>
        <p:nvSpPr>
          <p:cNvPr id="28" name="Fumetto 2 27"/>
          <p:cNvSpPr/>
          <p:nvPr/>
        </p:nvSpPr>
        <p:spPr>
          <a:xfrm>
            <a:off x="4762048" y="4736947"/>
            <a:ext cx="2553697" cy="794609"/>
          </a:xfrm>
          <a:prstGeom prst="wedgeRoundRectCallout">
            <a:avLst>
              <a:gd name="adj1" fmla="val -36800"/>
              <a:gd name="adj2" fmla="val -11387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it-IT" sz="2200" dirty="0">
                <a:solidFill>
                  <a:srgbClr val="000000"/>
                </a:solidFill>
                <a:latin typeface="Calibri"/>
              </a:rPr>
              <a:t>Decostruzione degli stereotipi di genere</a:t>
            </a:r>
          </a:p>
        </p:txBody>
      </p:sp>
    </p:spTree>
    <p:extLst>
      <p:ext uri="{BB962C8B-B14F-4D97-AF65-F5344CB8AC3E}">
        <p14:creationId xmlns:p14="http://schemas.microsoft.com/office/powerpoint/2010/main" val="15907168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9"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1"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6" presetClass="entr" presetSubtype="32"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out)">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MANIFESTO-QUESTO-NON-E-AMORErid1pd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15" y="1104263"/>
            <a:ext cx="8022418" cy="5760000"/>
          </a:xfrm>
          <a:prstGeom prst="rect">
            <a:avLst/>
          </a:prstGeom>
        </p:spPr>
      </p:pic>
      <p:pic>
        <p:nvPicPr>
          <p:cNvPr id="5" name="Immagine 4" descr="logo-scuole-insieme.jpg"/>
          <p:cNvPicPr>
            <a:picLocks noChangeAspect="1"/>
          </p:cNvPicPr>
          <p:nvPr/>
        </p:nvPicPr>
        <p:blipFill rotWithShape="1">
          <a:blip r:embed="rId4">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6" name="Immagine 5" descr="logo-ministero.jpg"/>
          <p:cNvPicPr>
            <a:picLocks noChangeAspect="1"/>
          </p:cNvPicPr>
          <p:nvPr/>
        </p:nvPicPr>
        <p:blipFill rotWithShape="1">
          <a:blip r:embed="rId5">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spTree>
    <p:extLst>
      <p:ext uri="{BB962C8B-B14F-4D97-AF65-F5344CB8AC3E}">
        <p14:creationId xmlns:p14="http://schemas.microsoft.com/office/powerpoint/2010/main" val="22760036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Riferimenti Bibliografici</a:t>
            </a:r>
            <a:endParaRPr lang="it-IT" b="1" dirty="0"/>
          </a:p>
        </p:txBody>
      </p:sp>
      <p:sp>
        <p:nvSpPr>
          <p:cNvPr id="3" name="Segnaposto contenuto 2"/>
          <p:cNvSpPr>
            <a:spLocks noGrp="1"/>
          </p:cNvSpPr>
          <p:nvPr>
            <p:ph idx="1"/>
          </p:nvPr>
        </p:nvSpPr>
        <p:spPr>
          <a:xfrm>
            <a:off x="194037" y="2038256"/>
            <a:ext cx="8717067" cy="4647743"/>
          </a:xfrm>
        </p:spPr>
        <p:txBody>
          <a:bodyPr>
            <a:noAutofit/>
          </a:bodyPr>
          <a:lstStyle/>
          <a:p>
            <a:pPr algn="just">
              <a:lnSpc>
                <a:spcPct val="90000"/>
              </a:lnSpc>
            </a:pPr>
            <a:r>
              <a:rPr lang="it-IT" sz="1800" dirty="0" err="1">
                <a:solidFill>
                  <a:srgbClr val="000000"/>
                </a:solidFill>
                <a:cs typeface="Calibri"/>
              </a:rPr>
              <a:t>Baldry</a:t>
            </a:r>
            <a:r>
              <a:rPr lang="it-IT" sz="1800" dirty="0">
                <a:solidFill>
                  <a:srgbClr val="000000"/>
                </a:solidFill>
                <a:cs typeface="Calibri"/>
              </a:rPr>
              <a:t>, A. C. (2016). </a:t>
            </a:r>
            <a:r>
              <a:rPr lang="it-IT" sz="1800" i="1" dirty="0">
                <a:solidFill>
                  <a:srgbClr val="000000"/>
                </a:solidFill>
                <a:cs typeface="Calibri"/>
              </a:rPr>
              <a:t>Dai maltrattamenti all’omicidio. La valutazione del rischio di recidiva e dell’uxoricidio</a:t>
            </a:r>
            <a:r>
              <a:rPr lang="it-IT" sz="1800" dirty="0">
                <a:solidFill>
                  <a:srgbClr val="000000"/>
                </a:solidFill>
                <a:cs typeface="Calibri"/>
              </a:rPr>
              <a:t>. Milano: </a:t>
            </a:r>
            <a:r>
              <a:rPr lang="it-IT" sz="1800" dirty="0" err="1">
                <a:solidFill>
                  <a:srgbClr val="000000"/>
                </a:solidFill>
                <a:cs typeface="Calibri"/>
              </a:rPr>
              <a:t>FrancoAngeli</a:t>
            </a:r>
            <a:r>
              <a:rPr lang="it-IT" sz="1800" dirty="0" smtClean="0">
                <a:solidFill>
                  <a:srgbClr val="000000"/>
                </a:solidFill>
                <a:cs typeface="Calibri"/>
              </a:rPr>
              <a:t>.</a:t>
            </a:r>
          </a:p>
          <a:p>
            <a:pPr algn="just">
              <a:lnSpc>
                <a:spcPct val="90000"/>
              </a:lnSpc>
            </a:pPr>
            <a:r>
              <a:rPr lang="it-IT" sz="1800" dirty="0" smtClean="0">
                <a:solidFill>
                  <a:srgbClr val="000000"/>
                </a:solidFill>
                <a:cs typeface="Calibri"/>
              </a:rPr>
              <a:t>Ballista, S., </a:t>
            </a:r>
            <a:r>
              <a:rPr lang="it-IT" sz="1800" dirty="0" err="1" smtClean="0">
                <a:solidFill>
                  <a:srgbClr val="000000"/>
                </a:solidFill>
                <a:cs typeface="Calibri"/>
              </a:rPr>
              <a:t>Pinnock</a:t>
            </a:r>
            <a:r>
              <a:rPr lang="it-IT" sz="1800" dirty="0" smtClean="0">
                <a:solidFill>
                  <a:srgbClr val="000000"/>
                </a:solidFill>
                <a:cs typeface="Calibri"/>
              </a:rPr>
              <a:t>, </a:t>
            </a:r>
            <a:r>
              <a:rPr lang="it-IT" sz="1800" dirty="0" err="1" smtClean="0">
                <a:solidFill>
                  <a:srgbClr val="000000"/>
                </a:solidFill>
                <a:cs typeface="Calibri"/>
              </a:rPr>
              <a:t>J</a:t>
            </a:r>
            <a:r>
              <a:rPr lang="it-IT" sz="1800" dirty="0" smtClean="0">
                <a:solidFill>
                  <a:srgbClr val="000000"/>
                </a:solidFill>
                <a:cs typeface="Calibri"/>
              </a:rPr>
              <a:t>. (2012). </a:t>
            </a:r>
            <a:r>
              <a:rPr lang="it-IT" sz="1800" i="1" dirty="0" smtClean="0">
                <a:solidFill>
                  <a:srgbClr val="000000"/>
                </a:solidFill>
                <a:cs typeface="Calibri"/>
              </a:rPr>
              <a:t>A tavola con Platone. Esercitazioni e giochi d’aula sulle differenze culturali, sessuali e di genere.</a:t>
            </a:r>
            <a:r>
              <a:rPr lang="it-IT" sz="1800" dirty="0" smtClean="0">
                <a:solidFill>
                  <a:srgbClr val="000000"/>
                </a:solidFill>
                <a:cs typeface="Calibri"/>
              </a:rPr>
              <a:t> Milano: Edizioni Ferrari Sinibaldi.</a:t>
            </a:r>
            <a:endParaRPr lang="it-IT" sz="1800" dirty="0">
              <a:solidFill>
                <a:srgbClr val="000000"/>
              </a:solidFill>
              <a:cs typeface="Calibri"/>
            </a:endParaRPr>
          </a:p>
          <a:p>
            <a:pPr algn="just">
              <a:lnSpc>
                <a:spcPct val="90000"/>
              </a:lnSpc>
            </a:pPr>
            <a:r>
              <a:rPr lang="it-IT" sz="1800" dirty="0">
                <a:solidFill>
                  <a:srgbClr val="000000"/>
                </a:solidFill>
                <a:cs typeface="Calibri"/>
              </a:rPr>
              <a:t>Bonino, S. (2015). </a:t>
            </a:r>
            <a:r>
              <a:rPr lang="it-IT" sz="1800" i="1" dirty="0">
                <a:solidFill>
                  <a:srgbClr val="000000"/>
                </a:solidFill>
                <a:cs typeface="Calibri"/>
              </a:rPr>
              <a:t>Amori molesti. Natura e cultura nella violenza di coppia.</a:t>
            </a:r>
            <a:r>
              <a:rPr lang="it-IT" sz="1800" dirty="0">
                <a:solidFill>
                  <a:srgbClr val="000000"/>
                </a:solidFill>
                <a:cs typeface="Calibri"/>
              </a:rPr>
              <a:t> Roma-Bari: Laterza.</a:t>
            </a:r>
          </a:p>
          <a:p>
            <a:pPr algn="just">
              <a:lnSpc>
                <a:spcPct val="90000"/>
              </a:lnSpc>
            </a:pPr>
            <a:r>
              <a:rPr lang="it-IT" sz="1800" dirty="0">
                <a:solidFill>
                  <a:srgbClr val="000000"/>
                </a:solidFill>
                <a:cs typeface="Calibri"/>
              </a:rPr>
              <a:t>Cinicola, A. (2015). </a:t>
            </a:r>
            <a:r>
              <a:rPr lang="it-IT" sz="1800" i="1" dirty="0">
                <a:solidFill>
                  <a:srgbClr val="000000"/>
                </a:solidFill>
                <a:cs typeface="Calibri"/>
              </a:rPr>
              <a:t>Sessismo ostile e sessismo benevolo: due facce della stessa medaglia?</a:t>
            </a:r>
            <a:r>
              <a:rPr lang="it-IT" sz="1800" dirty="0">
                <a:solidFill>
                  <a:srgbClr val="000000"/>
                </a:solidFill>
                <a:cs typeface="Calibri"/>
              </a:rPr>
              <a:t> In “Psicologia sociale”, vol. 3, </a:t>
            </a:r>
            <a:r>
              <a:rPr lang="it-IT" sz="1800" dirty="0" err="1">
                <a:solidFill>
                  <a:srgbClr val="000000"/>
                </a:solidFill>
                <a:cs typeface="Calibri"/>
              </a:rPr>
              <a:t>pagg</a:t>
            </a:r>
            <a:r>
              <a:rPr lang="it-IT" sz="1800" dirty="0">
                <a:solidFill>
                  <a:srgbClr val="000000"/>
                </a:solidFill>
                <a:cs typeface="Calibri"/>
              </a:rPr>
              <a:t>. 187-208.</a:t>
            </a:r>
          </a:p>
          <a:p>
            <a:pPr algn="just">
              <a:lnSpc>
                <a:spcPct val="90000"/>
              </a:lnSpc>
            </a:pPr>
            <a:r>
              <a:rPr lang="it-IT" sz="1800" dirty="0">
                <a:solidFill>
                  <a:srgbClr val="000000"/>
                </a:solidFill>
                <a:cs typeface="Calibri"/>
              </a:rPr>
              <a:t>Consiglio d’Europa, (11 maggio 2011). </a:t>
            </a:r>
            <a:r>
              <a:rPr lang="it-IT" sz="1800" i="1" dirty="0">
                <a:solidFill>
                  <a:srgbClr val="000000"/>
                </a:solidFill>
                <a:cs typeface="Calibri"/>
              </a:rPr>
              <a:t>Convenzione del Consiglio d’Europa sulla prevenzione e la lotta contro la violenza nei confronti delle donne e la violenza domestica.</a:t>
            </a:r>
            <a:r>
              <a:rPr lang="it-IT" sz="1800" dirty="0">
                <a:solidFill>
                  <a:srgbClr val="000000"/>
                </a:solidFill>
                <a:cs typeface="Calibri"/>
              </a:rPr>
              <a:t> Istanbul: Serie dei Trattati del Consiglio d’Europa, n. 210.</a:t>
            </a:r>
          </a:p>
          <a:p>
            <a:pPr algn="just">
              <a:lnSpc>
                <a:spcPct val="90000"/>
              </a:lnSpc>
            </a:pPr>
            <a:r>
              <a:rPr lang="it-IT" sz="1800" dirty="0">
                <a:solidFill>
                  <a:srgbClr val="000000"/>
                </a:solidFill>
                <a:cs typeface="Calibri"/>
              </a:rPr>
              <a:t>Creazzo, G. (2011). </a:t>
            </a:r>
            <a:r>
              <a:rPr lang="it-IT" sz="1800" i="1" dirty="0">
                <a:solidFill>
                  <a:srgbClr val="000000"/>
                </a:solidFill>
                <a:cs typeface="Calibri"/>
              </a:rPr>
              <a:t>Gender-</a:t>
            </a:r>
            <a:r>
              <a:rPr lang="it-IT" sz="1800" i="1" dirty="0" err="1">
                <a:solidFill>
                  <a:srgbClr val="000000"/>
                </a:solidFill>
                <a:cs typeface="Calibri"/>
              </a:rPr>
              <a:t>based</a:t>
            </a:r>
            <a:r>
              <a:rPr lang="it-IT" sz="1800" i="1" dirty="0">
                <a:solidFill>
                  <a:srgbClr val="000000"/>
                </a:solidFill>
                <a:cs typeface="Calibri"/>
              </a:rPr>
              <a:t> </a:t>
            </a:r>
            <a:r>
              <a:rPr lang="it-IT" sz="1800" i="1" dirty="0" err="1">
                <a:solidFill>
                  <a:srgbClr val="000000"/>
                </a:solidFill>
                <a:cs typeface="Calibri"/>
              </a:rPr>
              <a:t>violence</a:t>
            </a:r>
            <a:r>
              <a:rPr lang="it-IT" sz="1800" i="1" dirty="0">
                <a:solidFill>
                  <a:srgbClr val="000000"/>
                </a:solidFill>
                <a:cs typeface="Calibri"/>
              </a:rPr>
              <a:t>: le violenze maschili contro le donne. Dati nazionali e internazionali</a:t>
            </a:r>
            <a:r>
              <a:rPr lang="it-IT" sz="1800" dirty="0">
                <a:solidFill>
                  <a:srgbClr val="000000"/>
                </a:solidFill>
                <a:cs typeface="Calibri"/>
              </a:rPr>
              <a:t>. Bologna: Presidenza Fondazione Del Monte</a:t>
            </a:r>
            <a:r>
              <a:rPr lang="it-IT" sz="1800" dirty="0" smtClean="0">
                <a:solidFill>
                  <a:srgbClr val="000000"/>
                </a:solidFill>
                <a:cs typeface="Calibri"/>
              </a:rPr>
              <a:t>.</a:t>
            </a:r>
            <a:endParaRPr lang="it-IT" sz="1800" dirty="0">
              <a:solidFill>
                <a:srgbClr val="000000"/>
              </a:solidFill>
              <a:cs typeface="Calibri"/>
            </a:endParaRPr>
          </a:p>
        </p:txBody>
      </p:sp>
      <p:pic>
        <p:nvPicPr>
          <p:cNvPr id="4" name="Immagine 3" descr="logo-scuole-insieme.jpg"/>
          <p:cNvPicPr>
            <a:picLocks noChangeAspect="1"/>
          </p:cNvPicPr>
          <p:nvPr/>
        </p:nvPicPr>
        <p:blipFill rotWithShape="1">
          <a:blip r:embed="rId2">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5" name="Immagine 4" descr="logo-ministero.jpg"/>
          <p:cNvPicPr>
            <a:picLocks noChangeAspect="1"/>
          </p:cNvPicPr>
          <p:nvPr/>
        </p:nvPicPr>
        <p:blipFill rotWithShape="1">
          <a:blip r:embed="rId3">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spTree>
    <p:extLst>
      <p:ext uri="{BB962C8B-B14F-4D97-AF65-F5344CB8AC3E}">
        <p14:creationId xmlns:p14="http://schemas.microsoft.com/office/powerpoint/2010/main" val="36200927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Riferimenti Bibliografici</a:t>
            </a:r>
            <a:endParaRPr lang="it-IT" b="1" dirty="0"/>
          </a:p>
        </p:txBody>
      </p:sp>
      <p:sp>
        <p:nvSpPr>
          <p:cNvPr id="3" name="Segnaposto contenuto 2"/>
          <p:cNvSpPr>
            <a:spLocks noGrp="1"/>
          </p:cNvSpPr>
          <p:nvPr>
            <p:ph idx="1"/>
          </p:nvPr>
        </p:nvSpPr>
        <p:spPr>
          <a:xfrm>
            <a:off x="194037" y="2193478"/>
            <a:ext cx="8717067" cy="4495188"/>
          </a:xfrm>
        </p:spPr>
        <p:txBody>
          <a:bodyPr>
            <a:noAutofit/>
          </a:bodyPr>
          <a:lstStyle/>
          <a:p>
            <a:pPr algn="just">
              <a:lnSpc>
                <a:spcPct val="90000"/>
              </a:lnSpc>
            </a:pPr>
            <a:r>
              <a:rPr lang="it-IT" sz="1800" dirty="0" err="1">
                <a:solidFill>
                  <a:srgbClr val="000000"/>
                </a:solidFill>
                <a:cs typeface="Calibri"/>
              </a:rPr>
              <a:t>Eu.r.e.s</a:t>
            </a:r>
            <a:r>
              <a:rPr lang="it-IT" sz="1800" dirty="0">
                <a:solidFill>
                  <a:srgbClr val="000000"/>
                </a:solidFill>
                <a:cs typeface="Calibri"/>
              </a:rPr>
              <a:t>., (2015).</a:t>
            </a:r>
            <a:r>
              <a:rPr lang="it-IT" sz="1800" i="1" dirty="0">
                <a:solidFill>
                  <a:srgbClr val="000000"/>
                </a:solidFill>
                <a:cs typeface="Calibri"/>
              </a:rPr>
              <a:t> III Rapporto su caratteristiche, dinamiche e profili di rischio del femminicidio in Italia.</a:t>
            </a:r>
            <a:r>
              <a:rPr lang="it-IT" sz="1800" dirty="0">
                <a:solidFill>
                  <a:srgbClr val="000000"/>
                </a:solidFill>
                <a:cs typeface="Calibri"/>
              </a:rPr>
              <a:t> Roma.</a:t>
            </a:r>
          </a:p>
          <a:p>
            <a:pPr algn="just">
              <a:lnSpc>
                <a:spcPct val="90000"/>
              </a:lnSpc>
            </a:pPr>
            <a:r>
              <a:rPr lang="it-IT" sz="1800" dirty="0" smtClean="0">
                <a:solidFill>
                  <a:srgbClr val="000000"/>
                </a:solidFill>
                <a:cs typeface="Calibri"/>
              </a:rPr>
              <a:t>Gelli</a:t>
            </a:r>
            <a:r>
              <a:rPr lang="it-IT" sz="1800" dirty="0">
                <a:solidFill>
                  <a:srgbClr val="000000"/>
                </a:solidFill>
                <a:cs typeface="Calibri"/>
              </a:rPr>
              <a:t>, B. (2009). </a:t>
            </a:r>
            <a:r>
              <a:rPr lang="it-IT" sz="1800" i="1" dirty="0">
                <a:solidFill>
                  <a:srgbClr val="000000"/>
                </a:solidFill>
                <a:cs typeface="Calibri"/>
              </a:rPr>
              <a:t>Psicologia della differenza di genere.</a:t>
            </a:r>
            <a:r>
              <a:rPr lang="it-IT" sz="1800" dirty="0">
                <a:solidFill>
                  <a:srgbClr val="000000"/>
                </a:solidFill>
                <a:cs typeface="Calibri"/>
              </a:rPr>
              <a:t> Milano: </a:t>
            </a:r>
            <a:r>
              <a:rPr lang="it-IT" sz="1800" dirty="0" err="1">
                <a:solidFill>
                  <a:srgbClr val="000000"/>
                </a:solidFill>
                <a:cs typeface="Calibri"/>
              </a:rPr>
              <a:t>FrancoAngeli</a:t>
            </a:r>
            <a:r>
              <a:rPr lang="it-IT" sz="1800" dirty="0">
                <a:solidFill>
                  <a:srgbClr val="000000"/>
                </a:solidFill>
                <a:cs typeface="Calibri"/>
              </a:rPr>
              <a:t>.</a:t>
            </a:r>
          </a:p>
          <a:p>
            <a:pPr algn="just">
              <a:lnSpc>
                <a:spcPct val="90000"/>
              </a:lnSpc>
            </a:pPr>
            <a:r>
              <a:rPr lang="it-IT" sz="1800" dirty="0">
                <a:solidFill>
                  <a:srgbClr val="000000"/>
                </a:solidFill>
                <a:cs typeface="Calibri"/>
              </a:rPr>
              <a:t>Istat, (2015). </a:t>
            </a:r>
            <a:r>
              <a:rPr lang="it-IT" sz="1800" i="1" dirty="0">
                <a:solidFill>
                  <a:srgbClr val="000000"/>
                </a:solidFill>
                <a:cs typeface="Calibri"/>
              </a:rPr>
              <a:t>La violenza contro le donne dentro e fuori la famiglia</a:t>
            </a:r>
            <a:r>
              <a:rPr lang="it-IT" sz="1800" dirty="0">
                <a:solidFill>
                  <a:srgbClr val="000000"/>
                </a:solidFill>
                <a:cs typeface="Calibri"/>
              </a:rPr>
              <a:t>. Roma</a:t>
            </a:r>
            <a:r>
              <a:rPr lang="it-IT" sz="1800" dirty="0" smtClean="0">
                <a:solidFill>
                  <a:srgbClr val="000000"/>
                </a:solidFill>
                <a:cs typeface="Calibri"/>
              </a:rPr>
              <a:t>.</a:t>
            </a:r>
          </a:p>
          <a:p>
            <a:pPr algn="just">
              <a:lnSpc>
                <a:spcPct val="90000"/>
              </a:lnSpc>
            </a:pPr>
            <a:r>
              <a:rPr lang="it-IT" sz="1800" dirty="0" err="1">
                <a:solidFill>
                  <a:srgbClr val="000000"/>
                </a:solidFill>
                <a:cs typeface="Calibri"/>
              </a:rPr>
              <a:t>Karadole</a:t>
            </a:r>
            <a:r>
              <a:rPr lang="it-IT" sz="1800" dirty="0">
                <a:solidFill>
                  <a:srgbClr val="000000"/>
                </a:solidFill>
                <a:cs typeface="Calibri"/>
              </a:rPr>
              <a:t>, C. (2012). </a:t>
            </a:r>
            <a:r>
              <a:rPr lang="it-IT" sz="1800" i="1" dirty="0" err="1">
                <a:solidFill>
                  <a:srgbClr val="000000"/>
                </a:solidFill>
                <a:cs typeface="Calibri"/>
              </a:rPr>
              <a:t>Femicidio</a:t>
            </a:r>
            <a:r>
              <a:rPr lang="it-IT" sz="1800" i="1" dirty="0">
                <a:solidFill>
                  <a:srgbClr val="000000"/>
                </a:solidFill>
                <a:cs typeface="Calibri"/>
              </a:rPr>
              <a:t>: la forma più estrema di violenza contro le donne. </a:t>
            </a:r>
            <a:r>
              <a:rPr lang="it-IT" sz="1800" dirty="0">
                <a:solidFill>
                  <a:srgbClr val="000000"/>
                </a:solidFill>
                <a:cs typeface="Calibri"/>
              </a:rPr>
              <a:t>In “Rivista di Criminologia, Vittimologia e Sicurezza”, vol. VI, n. 1, </a:t>
            </a:r>
            <a:r>
              <a:rPr lang="it-IT" sz="1800" dirty="0" err="1">
                <a:solidFill>
                  <a:srgbClr val="000000"/>
                </a:solidFill>
                <a:cs typeface="Calibri"/>
              </a:rPr>
              <a:t>pagg</a:t>
            </a:r>
            <a:r>
              <a:rPr lang="it-IT" sz="1800" dirty="0">
                <a:solidFill>
                  <a:srgbClr val="000000"/>
                </a:solidFill>
                <a:cs typeface="Calibri"/>
              </a:rPr>
              <a:t>. 16-38.</a:t>
            </a:r>
          </a:p>
          <a:p>
            <a:pPr algn="just">
              <a:lnSpc>
                <a:spcPct val="90000"/>
              </a:lnSpc>
            </a:pPr>
            <a:r>
              <a:rPr lang="it-IT" sz="1800" dirty="0" err="1">
                <a:solidFill>
                  <a:srgbClr val="000000"/>
                </a:solidFill>
                <a:cs typeface="Calibri"/>
              </a:rPr>
              <a:t>Magaraggia</a:t>
            </a:r>
            <a:r>
              <a:rPr lang="it-IT" sz="1800" dirty="0">
                <a:solidFill>
                  <a:srgbClr val="000000"/>
                </a:solidFill>
                <a:cs typeface="Calibri"/>
              </a:rPr>
              <a:t>, S., Cherubini, D. (2013). </a:t>
            </a:r>
            <a:r>
              <a:rPr lang="it-IT" sz="1800" i="1" dirty="0">
                <a:solidFill>
                  <a:srgbClr val="000000"/>
                </a:solidFill>
                <a:cs typeface="Calibri"/>
              </a:rPr>
              <a:t>Uomini contro le donne? Le radici della violenza maschile.</a:t>
            </a:r>
            <a:r>
              <a:rPr lang="it-IT" sz="1800" dirty="0">
                <a:solidFill>
                  <a:srgbClr val="000000"/>
                </a:solidFill>
                <a:cs typeface="Calibri"/>
              </a:rPr>
              <a:t> Torino: UTET</a:t>
            </a:r>
            <a:r>
              <a:rPr lang="it-IT" sz="1800" dirty="0" smtClean="0">
                <a:solidFill>
                  <a:srgbClr val="000000"/>
                </a:solidFill>
                <a:cs typeface="Calibri"/>
              </a:rPr>
              <a:t>.</a:t>
            </a:r>
          </a:p>
          <a:p>
            <a:pPr algn="just">
              <a:lnSpc>
                <a:spcPct val="90000"/>
              </a:lnSpc>
            </a:pPr>
            <a:r>
              <a:rPr lang="it-IT" sz="1800" dirty="0" smtClean="0">
                <a:solidFill>
                  <a:srgbClr val="000000"/>
                </a:solidFill>
                <a:cs typeface="Calibri"/>
              </a:rPr>
              <a:t>Marzano, M. (2015). Papà, mamma e gender. Novara: De Agostini UTET.</a:t>
            </a:r>
            <a:endParaRPr lang="it-IT" sz="1800" dirty="0">
              <a:solidFill>
                <a:srgbClr val="000000"/>
              </a:solidFill>
              <a:cs typeface="Calibri"/>
            </a:endParaRPr>
          </a:p>
          <a:p>
            <a:pPr algn="just">
              <a:lnSpc>
                <a:spcPct val="90000"/>
              </a:lnSpc>
            </a:pPr>
            <a:r>
              <a:rPr lang="it-IT" sz="1800" dirty="0">
                <a:solidFill>
                  <a:srgbClr val="000000"/>
                </a:solidFill>
                <a:cs typeface="Calibri"/>
              </a:rPr>
              <a:t>ONU, (20 settembre 1993). </a:t>
            </a:r>
            <a:r>
              <a:rPr lang="it-IT" sz="1800" i="1" dirty="0">
                <a:solidFill>
                  <a:srgbClr val="000000"/>
                </a:solidFill>
                <a:cs typeface="Calibri"/>
              </a:rPr>
              <a:t>Dichiarazione sull’eliminazione della violenza contro le donne</a:t>
            </a:r>
            <a:r>
              <a:rPr lang="it-IT" sz="1800" dirty="0">
                <a:solidFill>
                  <a:srgbClr val="000000"/>
                </a:solidFill>
                <a:cs typeface="Calibri"/>
              </a:rPr>
              <a:t>. Risoluzione 48/104, Assemblea Generale delle Nazioni Unite</a:t>
            </a:r>
            <a:r>
              <a:rPr lang="it-IT" sz="1800" dirty="0" smtClean="0">
                <a:solidFill>
                  <a:srgbClr val="000000"/>
                </a:solidFill>
                <a:cs typeface="Calibri"/>
              </a:rPr>
              <a:t>.</a:t>
            </a:r>
            <a:endParaRPr lang="it-IT" sz="1800" dirty="0">
              <a:solidFill>
                <a:srgbClr val="000000"/>
              </a:solidFill>
              <a:cs typeface="Calibri"/>
            </a:endParaRPr>
          </a:p>
        </p:txBody>
      </p:sp>
      <p:pic>
        <p:nvPicPr>
          <p:cNvPr id="4" name="Immagine 3" descr="logo-scuole-insieme.jpg"/>
          <p:cNvPicPr>
            <a:picLocks noChangeAspect="1"/>
          </p:cNvPicPr>
          <p:nvPr/>
        </p:nvPicPr>
        <p:blipFill rotWithShape="1">
          <a:blip r:embed="rId2">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5" name="Immagine 4" descr="logo-ministero.jpg"/>
          <p:cNvPicPr>
            <a:picLocks noChangeAspect="1"/>
          </p:cNvPicPr>
          <p:nvPr/>
        </p:nvPicPr>
        <p:blipFill rotWithShape="1">
          <a:blip r:embed="rId3">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spTree>
    <p:extLst>
      <p:ext uri="{BB962C8B-B14F-4D97-AF65-F5344CB8AC3E}">
        <p14:creationId xmlns:p14="http://schemas.microsoft.com/office/powerpoint/2010/main" val="35785397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Riferimenti Bibliografici</a:t>
            </a:r>
            <a:endParaRPr lang="it-IT" b="1" dirty="0"/>
          </a:p>
        </p:txBody>
      </p:sp>
      <p:sp>
        <p:nvSpPr>
          <p:cNvPr id="3" name="Segnaposto contenuto 2"/>
          <p:cNvSpPr>
            <a:spLocks noGrp="1"/>
          </p:cNvSpPr>
          <p:nvPr>
            <p:ph idx="1"/>
          </p:nvPr>
        </p:nvSpPr>
        <p:spPr>
          <a:xfrm>
            <a:off x="194037" y="2038256"/>
            <a:ext cx="8717067" cy="4647743"/>
          </a:xfrm>
        </p:spPr>
        <p:txBody>
          <a:bodyPr>
            <a:noAutofit/>
          </a:bodyPr>
          <a:lstStyle/>
          <a:p>
            <a:pPr algn="just">
              <a:lnSpc>
                <a:spcPct val="90000"/>
              </a:lnSpc>
            </a:pPr>
            <a:r>
              <a:rPr lang="it-IT" sz="1800" dirty="0">
                <a:solidFill>
                  <a:srgbClr val="000000"/>
                </a:solidFill>
                <a:cs typeface="Calibri"/>
              </a:rPr>
              <a:t>OMS, (2002). </a:t>
            </a:r>
            <a:r>
              <a:rPr lang="it-IT" sz="1800" i="1" dirty="0">
                <a:solidFill>
                  <a:srgbClr val="000000"/>
                </a:solidFill>
                <a:cs typeface="Calibri"/>
              </a:rPr>
              <a:t>Quaderni di sanità pubblica: Violenza e salute nel mondo. Rapporto dell’OMS.</a:t>
            </a:r>
            <a:r>
              <a:rPr lang="it-IT" sz="1800" dirty="0">
                <a:solidFill>
                  <a:srgbClr val="000000"/>
                </a:solidFill>
                <a:cs typeface="Calibri"/>
              </a:rPr>
              <a:t> Milano: Cis.</a:t>
            </a:r>
          </a:p>
          <a:p>
            <a:pPr algn="just">
              <a:lnSpc>
                <a:spcPct val="90000"/>
              </a:lnSpc>
            </a:pPr>
            <a:r>
              <a:rPr lang="it-IT" sz="1800" dirty="0" smtClean="0">
                <a:solidFill>
                  <a:srgbClr val="000000"/>
                </a:solidFill>
                <a:cs typeface="Calibri"/>
              </a:rPr>
              <a:t>Volpato</a:t>
            </a:r>
            <a:r>
              <a:rPr lang="it-IT" sz="1800" dirty="0">
                <a:solidFill>
                  <a:srgbClr val="000000"/>
                </a:solidFill>
                <a:cs typeface="Calibri"/>
              </a:rPr>
              <a:t>, C. (2011). </a:t>
            </a:r>
            <a:r>
              <a:rPr lang="it-IT" sz="1800" i="1" dirty="0">
                <a:solidFill>
                  <a:srgbClr val="000000"/>
                </a:solidFill>
                <a:cs typeface="Calibri"/>
              </a:rPr>
              <a:t>Deumanizzazione. Come si legittima la violenza.</a:t>
            </a:r>
            <a:r>
              <a:rPr lang="it-IT" sz="1800" dirty="0">
                <a:solidFill>
                  <a:srgbClr val="000000"/>
                </a:solidFill>
                <a:cs typeface="Calibri"/>
              </a:rPr>
              <a:t> Roma-Bari: GLF editori Laterza.</a:t>
            </a:r>
          </a:p>
          <a:p>
            <a:pPr algn="just">
              <a:lnSpc>
                <a:spcPct val="90000"/>
              </a:lnSpc>
            </a:pPr>
            <a:r>
              <a:rPr lang="it-IT" sz="1800" dirty="0">
                <a:solidFill>
                  <a:srgbClr val="000000"/>
                </a:solidFill>
                <a:cs typeface="Calibri"/>
              </a:rPr>
              <a:t>Volpato, C. (2013). </a:t>
            </a:r>
            <a:r>
              <a:rPr lang="it-IT" sz="1800" i="1" dirty="0">
                <a:solidFill>
                  <a:srgbClr val="000000"/>
                </a:solidFill>
                <a:cs typeface="Calibri"/>
              </a:rPr>
              <a:t>Psicosociologia del maschilismo.</a:t>
            </a:r>
            <a:r>
              <a:rPr lang="it-IT" sz="1800" dirty="0">
                <a:solidFill>
                  <a:srgbClr val="000000"/>
                </a:solidFill>
                <a:cs typeface="Calibri"/>
              </a:rPr>
              <a:t> Roma-Bari: GLF editori Laterza.</a:t>
            </a:r>
          </a:p>
          <a:p>
            <a:pPr algn="just">
              <a:lnSpc>
                <a:spcPct val="90000"/>
              </a:lnSpc>
            </a:pPr>
            <a:r>
              <a:rPr lang="it-IT" sz="1800" dirty="0">
                <a:solidFill>
                  <a:srgbClr val="000000"/>
                </a:solidFill>
                <a:cs typeface="Calibri"/>
              </a:rPr>
              <a:t>WHO, (20 giugno 2013). </a:t>
            </a:r>
            <a:r>
              <a:rPr lang="it-IT" sz="1800" i="1" dirty="0">
                <a:solidFill>
                  <a:srgbClr val="000000"/>
                </a:solidFill>
                <a:cs typeface="Calibri"/>
              </a:rPr>
              <a:t>Global and </a:t>
            </a:r>
            <a:r>
              <a:rPr lang="it-IT" sz="1800" i="1" dirty="0" err="1">
                <a:solidFill>
                  <a:srgbClr val="000000"/>
                </a:solidFill>
                <a:cs typeface="Calibri"/>
              </a:rPr>
              <a:t>Regional</a:t>
            </a:r>
            <a:r>
              <a:rPr lang="it-IT" sz="1800" i="1" dirty="0">
                <a:solidFill>
                  <a:srgbClr val="000000"/>
                </a:solidFill>
                <a:cs typeface="Calibri"/>
              </a:rPr>
              <a:t> </a:t>
            </a:r>
            <a:r>
              <a:rPr lang="it-IT" sz="1800" i="1" dirty="0" err="1">
                <a:solidFill>
                  <a:srgbClr val="000000"/>
                </a:solidFill>
                <a:cs typeface="Calibri"/>
              </a:rPr>
              <a:t>Estimates</a:t>
            </a:r>
            <a:r>
              <a:rPr lang="it-IT" sz="1800" i="1" dirty="0">
                <a:solidFill>
                  <a:srgbClr val="000000"/>
                </a:solidFill>
                <a:cs typeface="Calibri"/>
              </a:rPr>
              <a:t> of Violence </a:t>
            </a:r>
            <a:r>
              <a:rPr lang="it-IT" sz="1800" i="1" dirty="0" err="1">
                <a:solidFill>
                  <a:srgbClr val="000000"/>
                </a:solidFill>
                <a:cs typeface="Calibri"/>
              </a:rPr>
              <a:t>against</a:t>
            </a:r>
            <a:r>
              <a:rPr lang="it-IT" sz="1800" i="1" dirty="0">
                <a:solidFill>
                  <a:srgbClr val="000000"/>
                </a:solidFill>
                <a:cs typeface="Calibri"/>
              </a:rPr>
              <a:t> </a:t>
            </a:r>
            <a:r>
              <a:rPr lang="it-IT" sz="1800" i="1" dirty="0" err="1">
                <a:solidFill>
                  <a:srgbClr val="000000"/>
                </a:solidFill>
                <a:cs typeface="Calibri"/>
              </a:rPr>
              <a:t>Women</a:t>
            </a:r>
            <a:r>
              <a:rPr lang="it-IT" sz="1800" i="1" dirty="0">
                <a:solidFill>
                  <a:srgbClr val="000000"/>
                </a:solidFill>
                <a:cs typeface="Calibri"/>
              </a:rPr>
              <a:t>: </a:t>
            </a:r>
            <a:r>
              <a:rPr lang="it-IT" sz="1800" i="1" dirty="0" err="1">
                <a:solidFill>
                  <a:srgbClr val="000000"/>
                </a:solidFill>
                <a:cs typeface="Calibri"/>
              </a:rPr>
              <a:t>Prevalence</a:t>
            </a:r>
            <a:r>
              <a:rPr lang="it-IT" sz="1800" i="1" dirty="0">
                <a:solidFill>
                  <a:srgbClr val="000000"/>
                </a:solidFill>
                <a:cs typeface="Calibri"/>
              </a:rPr>
              <a:t> and </a:t>
            </a:r>
            <a:r>
              <a:rPr lang="it-IT" sz="1800" i="1" dirty="0" err="1">
                <a:solidFill>
                  <a:srgbClr val="000000"/>
                </a:solidFill>
                <a:cs typeface="Calibri"/>
              </a:rPr>
              <a:t>Health</a:t>
            </a:r>
            <a:r>
              <a:rPr lang="it-IT" sz="1800" i="1" dirty="0">
                <a:solidFill>
                  <a:srgbClr val="000000"/>
                </a:solidFill>
                <a:cs typeface="Calibri"/>
              </a:rPr>
              <a:t> </a:t>
            </a:r>
            <a:r>
              <a:rPr lang="it-IT" sz="1800" i="1" dirty="0" err="1">
                <a:solidFill>
                  <a:srgbClr val="000000"/>
                </a:solidFill>
                <a:cs typeface="Calibri"/>
              </a:rPr>
              <a:t>Effects</a:t>
            </a:r>
            <a:r>
              <a:rPr lang="it-IT" sz="1800" i="1" dirty="0">
                <a:solidFill>
                  <a:srgbClr val="000000"/>
                </a:solidFill>
                <a:cs typeface="Calibri"/>
              </a:rPr>
              <a:t> of Intimate Partner Violence and </a:t>
            </a:r>
            <a:r>
              <a:rPr lang="it-IT" sz="1800" i="1" dirty="0" err="1">
                <a:solidFill>
                  <a:srgbClr val="000000"/>
                </a:solidFill>
                <a:cs typeface="Calibri"/>
              </a:rPr>
              <a:t>Nonpartner</a:t>
            </a:r>
            <a:r>
              <a:rPr lang="it-IT" sz="1800" i="1" dirty="0">
                <a:solidFill>
                  <a:srgbClr val="000000"/>
                </a:solidFill>
                <a:cs typeface="Calibri"/>
              </a:rPr>
              <a:t> </a:t>
            </a:r>
            <a:r>
              <a:rPr lang="it-IT" sz="1800" i="1" dirty="0" err="1">
                <a:solidFill>
                  <a:srgbClr val="000000"/>
                </a:solidFill>
                <a:cs typeface="Calibri"/>
              </a:rPr>
              <a:t>Sexual</a:t>
            </a:r>
            <a:r>
              <a:rPr lang="it-IT" sz="1800" i="1" dirty="0">
                <a:solidFill>
                  <a:srgbClr val="000000"/>
                </a:solidFill>
                <a:cs typeface="Calibri"/>
              </a:rPr>
              <a:t> Violence.</a:t>
            </a:r>
            <a:r>
              <a:rPr lang="it-IT" sz="1800" dirty="0">
                <a:solidFill>
                  <a:srgbClr val="000000"/>
                </a:solidFill>
                <a:cs typeface="Calibri"/>
              </a:rPr>
              <a:t> Geneva.</a:t>
            </a:r>
          </a:p>
        </p:txBody>
      </p:sp>
      <p:pic>
        <p:nvPicPr>
          <p:cNvPr id="4" name="Immagine 3" descr="logo-scuole-insieme.jpg"/>
          <p:cNvPicPr>
            <a:picLocks noChangeAspect="1"/>
          </p:cNvPicPr>
          <p:nvPr/>
        </p:nvPicPr>
        <p:blipFill rotWithShape="1">
          <a:blip r:embed="rId2">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5" name="Immagine 4" descr="logo-ministero.jpg"/>
          <p:cNvPicPr>
            <a:picLocks noChangeAspect="1"/>
          </p:cNvPicPr>
          <p:nvPr/>
        </p:nvPicPr>
        <p:blipFill rotWithShape="1">
          <a:blip r:embed="rId3">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spTree>
    <p:extLst>
      <p:ext uri="{BB962C8B-B14F-4D97-AF65-F5344CB8AC3E}">
        <p14:creationId xmlns:p14="http://schemas.microsoft.com/office/powerpoint/2010/main" val="35985622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Riferimenti </a:t>
            </a:r>
            <a:r>
              <a:rPr lang="it-IT" b="1" dirty="0" err="1" smtClean="0"/>
              <a:t>Sitografici</a:t>
            </a:r>
            <a:endParaRPr lang="it-IT" b="1" dirty="0"/>
          </a:p>
        </p:txBody>
      </p:sp>
      <p:sp>
        <p:nvSpPr>
          <p:cNvPr id="3" name="Segnaposto contenuto 2"/>
          <p:cNvSpPr>
            <a:spLocks noGrp="1"/>
          </p:cNvSpPr>
          <p:nvPr>
            <p:ph idx="1"/>
          </p:nvPr>
        </p:nvSpPr>
        <p:spPr>
          <a:xfrm>
            <a:off x="1111206" y="2038256"/>
            <a:ext cx="7799898" cy="4647743"/>
          </a:xfrm>
        </p:spPr>
        <p:txBody>
          <a:bodyPr>
            <a:noAutofit/>
          </a:bodyPr>
          <a:lstStyle/>
          <a:p>
            <a:pPr>
              <a:lnSpc>
                <a:spcPct val="90000"/>
              </a:lnSpc>
            </a:pPr>
            <a:r>
              <a:rPr lang="it-IT" sz="1800" u="sng" dirty="0" smtClean="0">
                <a:solidFill>
                  <a:srgbClr val="000000"/>
                </a:solidFill>
                <a:cs typeface="Calibri"/>
                <a:hlinkClick r:id="rId2"/>
              </a:rPr>
              <a:t>www.camera.it</a:t>
            </a:r>
            <a:endParaRPr lang="it-IT" sz="1800" dirty="0">
              <a:solidFill>
                <a:srgbClr val="000000"/>
              </a:solidFill>
              <a:cs typeface="Calibri"/>
            </a:endParaRPr>
          </a:p>
          <a:p>
            <a:pPr>
              <a:lnSpc>
                <a:spcPct val="90000"/>
              </a:lnSpc>
            </a:pPr>
            <a:r>
              <a:rPr lang="it-IT" sz="1800" u="sng" dirty="0">
                <a:solidFill>
                  <a:srgbClr val="000000"/>
                </a:solidFill>
                <a:cs typeface="Calibri"/>
                <a:hlinkClick r:id="rId3"/>
              </a:rPr>
              <a:t>www.coe.int/conventionviolence</a:t>
            </a:r>
            <a:r>
              <a:rPr lang="it-IT" sz="1800" dirty="0">
                <a:solidFill>
                  <a:srgbClr val="000000"/>
                </a:solidFill>
                <a:cs typeface="Calibri"/>
              </a:rPr>
              <a:t> </a:t>
            </a:r>
          </a:p>
          <a:p>
            <a:pPr>
              <a:lnSpc>
                <a:spcPct val="90000"/>
              </a:lnSpc>
            </a:pPr>
            <a:r>
              <a:rPr lang="it-IT" sz="1800" u="sng" dirty="0">
                <a:solidFill>
                  <a:srgbClr val="000000"/>
                </a:solidFill>
                <a:cs typeface="Calibri"/>
                <a:hlinkClick r:id="rId4"/>
              </a:rPr>
              <a:t>www.dianarussell.com</a:t>
            </a:r>
            <a:r>
              <a:rPr lang="it-IT" sz="1800" dirty="0">
                <a:solidFill>
                  <a:srgbClr val="000000"/>
                </a:solidFill>
                <a:cs typeface="Calibri"/>
              </a:rPr>
              <a:t> </a:t>
            </a:r>
          </a:p>
          <a:p>
            <a:pPr>
              <a:lnSpc>
                <a:spcPct val="90000"/>
              </a:lnSpc>
            </a:pPr>
            <a:r>
              <a:rPr lang="it-IT" sz="1800" u="sng" dirty="0">
                <a:solidFill>
                  <a:srgbClr val="000000"/>
                </a:solidFill>
                <a:cs typeface="Calibri"/>
                <a:hlinkClick r:id="rId5"/>
              </a:rPr>
              <a:t>www.eures.it</a:t>
            </a:r>
            <a:endParaRPr lang="it-IT" sz="1800" dirty="0">
              <a:solidFill>
                <a:srgbClr val="000000"/>
              </a:solidFill>
              <a:cs typeface="Calibri"/>
            </a:endParaRPr>
          </a:p>
          <a:p>
            <a:pPr>
              <a:lnSpc>
                <a:spcPct val="90000"/>
              </a:lnSpc>
            </a:pPr>
            <a:r>
              <a:rPr lang="it-IT" sz="1800" u="sng" dirty="0">
                <a:solidFill>
                  <a:srgbClr val="000000"/>
                </a:solidFill>
                <a:cs typeface="Calibri"/>
                <a:hlinkClick r:id="rId6"/>
              </a:rPr>
              <a:t>www.istat.it</a:t>
            </a:r>
            <a:r>
              <a:rPr lang="it-IT" sz="1800" dirty="0">
                <a:solidFill>
                  <a:srgbClr val="000000"/>
                </a:solidFill>
                <a:cs typeface="Calibri"/>
              </a:rPr>
              <a:t> </a:t>
            </a:r>
          </a:p>
          <a:p>
            <a:pPr>
              <a:lnSpc>
                <a:spcPct val="90000"/>
              </a:lnSpc>
            </a:pPr>
            <a:r>
              <a:rPr lang="it-IT" sz="1800" dirty="0">
                <a:solidFill>
                  <a:srgbClr val="000000"/>
                </a:solidFill>
                <a:cs typeface="Calibri"/>
                <a:hlinkClick r:id="rId7"/>
              </a:rPr>
              <a:t>www.lastampa.it</a:t>
            </a:r>
            <a:r>
              <a:rPr lang="it-IT" sz="1800" dirty="0">
                <a:solidFill>
                  <a:srgbClr val="000000"/>
                </a:solidFill>
                <a:cs typeface="Calibri"/>
              </a:rPr>
              <a:t> </a:t>
            </a:r>
          </a:p>
          <a:p>
            <a:pPr>
              <a:lnSpc>
                <a:spcPct val="90000"/>
              </a:lnSpc>
            </a:pPr>
            <a:r>
              <a:rPr lang="it-IT" sz="1800" u="sng" dirty="0" smtClean="0">
                <a:solidFill>
                  <a:srgbClr val="000000"/>
                </a:solidFill>
                <a:cs typeface="Calibri"/>
                <a:hlinkClick r:id="rId8"/>
              </a:rPr>
              <a:t>www.noino.org</a:t>
            </a:r>
            <a:endParaRPr lang="it-IT" sz="1800" dirty="0">
              <a:solidFill>
                <a:srgbClr val="000000"/>
              </a:solidFill>
              <a:cs typeface="Calibri"/>
            </a:endParaRPr>
          </a:p>
          <a:p>
            <a:pPr>
              <a:lnSpc>
                <a:spcPct val="90000"/>
              </a:lnSpc>
            </a:pPr>
            <a:r>
              <a:rPr lang="it-IT" sz="1800" u="sng" dirty="0">
                <a:solidFill>
                  <a:srgbClr val="000000"/>
                </a:solidFill>
                <a:cs typeface="Calibri"/>
                <a:hlinkClick r:id="rId9"/>
              </a:rPr>
              <a:t>www.onu.it</a:t>
            </a:r>
            <a:endParaRPr lang="it-IT" sz="1800" u="sng" dirty="0">
              <a:solidFill>
                <a:srgbClr val="000000"/>
              </a:solidFill>
              <a:cs typeface="Calibri"/>
            </a:endParaRPr>
          </a:p>
          <a:p>
            <a:pPr>
              <a:lnSpc>
                <a:spcPct val="90000"/>
              </a:lnSpc>
            </a:pPr>
            <a:r>
              <a:rPr lang="it-IT" sz="1800" u="sng" dirty="0">
                <a:solidFill>
                  <a:srgbClr val="000000"/>
                </a:solidFill>
                <a:cs typeface="Calibri"/>
                <a:hlinkClick r:id="rId10"/>
              </a:rPr>
              <a:t>www.pariopportunita.gov.it</a:t>
            </a:r>
            <a:endParaRPr lang="it-IT" sz="1800" dirty="0">
              <a:solidFill>
                <a:srgbClr val="000000"/>
              </a:solidFill>
              <a:cs typeface="Calibri"/>
            </a:endParaRPr>
          </a:p>
        </p:txBody>
      </p:sp>
      <p:pic>
        <p:nvPicPr>
          <p:cNvPr id="4" name="Immagine 3" descr="logo-scuole-insieme.jpg"/>
          <p:cNvPicPr>
            <a:picLocks noChangeAspect="1"/>
          </p:cNvPicPr>
          <p:nvPr/>
        </p:nvPicPr>
        <p:blipFill rotWithShape="1">
          <a:blip r:embed="rId11">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5" name="Immagine 4" descr="logo-ministero.jpg"/>
          <p:cNvPicPr>
            <a:picLocks noChangeAspect="1"/>
          </p:cNvPicPr>
          <p:nvPr/>
        </p:nvPicPr>
        <p:blipFill rotWithShape="1">
          <a:blip r:embed="rId12">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spTree>
    <p:extLst>
      <p:ext uri="{BB962C8B-B14F-4D97-AF65-F5344CB8AC3E}">
        <p14:creationId xmlns:p14="http://schemas.microsoft.com/office/powerpoint/2010/main" val="8568325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363579"/>
            <a:ext cx="8915400" cy="1671564"/>
          </a:xfrm>
        </p:spPr>
        <p:txBody>
          <a:bodyPr>
            <a:normAutofit/>
          </a:bodyPr>
          <a:lstStyle/>
          <a:p>
            <a:r>
              <a:rPr lang="it-IT" sz="4800" b="1" dirty="0" smtClean="0"/>
              <a:t>IL QUESTIONARIO</a:t>
            </a:r>
            <a:endParaRPr lang="it-IT" sz="4800" b="1" dirty="0"/>
          </a:p>
        </p:txBody>
      </p:sp>
      <p:sp>
        <p:nvSpPr>
          <p:cNvPr id="3" name="Sottotitolo 2"/>
          <p:cNvSpPr>
            <a:spLocks noGrp="1"/>
          </p:cNvSpPr>
          <p:nvPr>
            <p:ph type="subTitle" idx="1"/>
          </p:nvPr>
        </p:nvSpPr>
        <p:spPr/>
        <p:txBody>
          <a:bodyPr>
            <a:normAutofit/>
          </a:bodyPr>
          <a:lstStyle/>
          <a:p>
            <a:pPr marL="514350" indent="-514350">
              <a:buAutoNum type="alphaUcPeriod"/>
            </a:pPr>
            <a:r>
              <a:rPr lang="it-IT" sz="3200" b="1" dirty="0" smtClean="0">
                <a:solidFill>
                  <a:schemeClr val="tx1"/>
                </a:solidFill>
              </a:rPr>
              <a:t>IPOTESI DI RICERCA</a:t>
            </a:r>
          </a:p>
          <a:p>
            <a:pPr marL="514350" indent="-514350">
              <a:buAutoNum type="alphaUcPeriod"/>
            </a:pPr>
            <a:r>
              <a:rPr lang="it-IT" sz="3200" b="1" dirty="0" smtClean="0">
                <a:solidFill>
                  <a:schemeClr val="tx1"/>
                </a:solidFill>
              </a:rPr>
              <a:t>CAMPIONE</a:t>
            </a:r>
          </a:p>
          <a:p>
            <a:pPr marL="514350" indent="-514350">
              <a:buFont typeface="Wingdings 2" pitchFamily="18" charset="2"/>
              <a:buAutoNum type="alphaUcPeriod"/>
            </a:pPr>
            <a:r>
              <a:rPr lang="it-IT" sz="3200" b="1" dirty="0" smtClean="0">
                <a:solidFill>
                  <a:schemeClr val="tx1"/>
                </a:solidFill>
              </a:rPr>
              <a:t>ANALISI E DISCUSSIONE DEI RISULTATI</a:t>
            </a:r>
          </a:p>
          <a:p>
            <a:pPr lvl="0">
              <a:spcBef>
                <a:spcPts val="300"/>
              </a:spcBef>
              <a:buClr>
                <a:srgbClr val="FF7F01"/>
              </a:buClr>
            </a:pPr>
            <a:endParaRPr lang="it-IT" sz="2800" dirty="0" smtClean="0">
              <a:solidFill>
                <a:srgbClr val="000000"/>
              </a:solidFill>
            </a:endParaRPr>
          </a:p>
          <a:p>
            <a:pPr lvl="0" algn="r">
              <a:spcBef>
                <a:spcPts val="300"/>
              </a:spcBef>
              <a:buClr>
                <a:srgbClr val="FF7F01"/>
              </a:buClr>
            </a:pPr>
            <a:r>
              <a:rPr lang="it-IT" sz="2200" dirty="0" smtClean="0">
                <a:solidFill>
                  <a:srgbClr val="000000"/>
                </a:solidFill>
              </a:rPr>
              <a:t>Dr.ssa </a:t>
            </a:r>
            <a:r>
              <a:rPr lang="it-IT" sz="2200" dirty="0">
                <a:solidFill>
                  <a:srgbClr val="000000"/>
                </a:solidFill>
              </a:rPr>
              <a:t>Elena </a:t>
            </a:r>
            <a:r>
              <a:rPr lang="it-IT" sz="2200" dirty="0" err="1">
                <a:solidFill>
                  <a:srgbClr val="000000"/>
                </a:solidFill>
              </a:rPr>
              <a:t>Mietto</a:t>
            </a:r>
            <a:endParaRPr lang="it-IT" sz="2200" dirty="0">
              <a:solidFill>
                <a:srgbClr val="000000"/>
              </a:solidFill>
            </a:endParaRPr>
          </a:p>
          <a:p>
            <a:pPr lvl="0" algn="r">
              <a:spcBef>
                <a:spcPts val="300"/>
              </a:spcBef>
              <a:buClr>
                <a:srgbClr val="FF7F01"/>
              </a:buClr>
            </a:pPr>
            <a:r>
              <a:rPr lang="it-IT" sz="2200" dirty="0" err="1" smtClean="0">
                <a:solidFill>
                  <a:srgbClr val="000000"/>
                </a:solidFill>
              </a:rPr>
              <a:t>elena.mietto</a:t>
            </a:r>
            <a:r>
              <a:rPr lang="it-IT" sz="2200" dirty="0" err="1">
                <a:solidFill>
                  <a:srgbClr val="000000"/>
                </a:solidFill>
              </a:rPr>
              <a:t>@</a:t>
            </a:r>
            <a:r>
              <a:rPr lang="it-IT" sz="2200" dirty="0" err="1" smtClean="0">
                <a:solidFill>
                  <a:srgbClr val="000000"/>
                </a:solidFill>
              </a:rPr>
              <a:t>edu.unito.it</a:t>
            </a:r>
            <a:endParaRPr lang="it-IT" sz="2200" dirty="0">
              <a:solidFill>
                <a:srgbClr val="000000"/>
              </a:solidFill>
            </a:endParaRPr>
          </a:p>
        </p:txBody>
      </p:sp>
      <p:pic>
        <p:nvPicPr>
          <p:cNvPr id="5" name="Immagine 4" descr="logo-scuole-insieme.jpg"/>
          <p:cNvPicPr>
            <a:picLocks noChangeAspect="1"/>
          </p:cNvPicPr>
          <p:nvPr/>
        </p:nvPicPr>
        <p:blipFill rotWithShape="1">
          <a:blip r:embed="rId3">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6" name="Immagine 5" descr="logo-ministero.jpg"/>
          <p:cNvPicPr>
            <a:picLocks noChangeAspect="1"/>
          </p:cNvPicPr>
          <p:nvPr/>
        </p:nvPicPr>
        <p:blipFill rotWithShape="1">
          <a:blip r:embed="rId4">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spTree>
    <p:extLst>
      <p:ext uri="{BB962C8B-B14F-4D97-AF65-F5344CB8AC3E}">
        <p14:creationId xmlns:p14="http://schemas.microsoft.com/office/powerpoint/2010/main" val="347838376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400" b="1" dirty="0" smtClean="0"/>
              <a:t>La Cornice Teorica</a:t>
            </a:r>
            <a:endParaRPr lang="it-IT" sz="4400" b="1" dirty="0"/>
          </a:p>
        </p:txBody>
      </p:sp>
      <p:pic>
        <p:nvPicPr>
          <p:cNvPr id="3" name="Immagine 2" descr="logo-scuole-insieme.jpg"/>
          <p:cNvPicPr>
            <a:picLocks noChangeAspect="1"/>
          </p:cNvPicPr>
          <p:nvPr/>
        </p:nvPicPr>
        <p:blipFill rotWithShape="1">
          <a:blip r:embed="rId3">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4" name="Immagine 3" descr="logo-ministero.jpg"/>
          <p:cNvPicPr>
            <a:picLocks noChangeAspect="1"/>
          </p:cNvPicPr>
          <p:nvPr/>
        </p:nvPicPr>
        <p:blipFill rotWithShape="1">
          <a:blip r:embed="rId4">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graphicFrame>
        <p:nvGraphicFramePr>
          <p:cNvPr id="8" name="Diagramma 7"/>
          <p:cNvGraphicFramePr/>
          <p:nvPr>
            <p:extLst>
              <p:ext uri="{D42A27DB-BD31-4B8C-83A1-F6EECF244321}">
                <p14:modId xmlns:p14="http://schemas.microsoft.com/office/powerpoint/2010/main" val="4085141058"/>
              </p:ext>
            </p:extLst>
          </p:nvPr>
        </p:nvGraphicFramePr>
        <p:xfrm>
          <a:off x="0" y="2038256"/>
          <a:ext cx="9144000" cy="47032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531553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graphicEl>
                                              <a:dgm id="{7AB9E256-E9EB-C34F-BADE-7AEA6C1F24AF}"/>
                                            </p:graphicEl>
                                          </p:spTgt>
                                        </p:tgtEl>
                                        <p:attrNameLst>
                                          <p:attrName>style.visibility</p:attrName>
                                        </p:attrNameLst>
                                      </p:cBhvr>
                                      <p:to>
                                        <p:strVal val="visible"/>
                                      </p:to>
                                    </p:set>
                                    <p:anim calcmode="lin" valueType="num">
                                      <p:cBhvr additive="base">
                                        <p:cTn id="7" dur="500" fill="hold"/>
                                        <p:tgtEl>
                                          <p:spTgt spid="8">
                                            <p:graphicEl>
                                              <a:dgm id="{7AB9E256-E9EB-C34F-BADE-7AEA6C1F24A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7AB9E256-E9EB-C34F-BADE-7AEA6C1F24AF}"/>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8">
                                            <p:graphicEl>
                                              <a:dgm id="{1EE3AA36-F0B6-384D-ADA8-C69A16242ACF}"/>
                                            </p:graphicEl>
                                          </p:spTgt>
                                        </p:tgtEl>
                                        <p:attrNameLst>
                                          <p:attrName>style.visibility</p:attrName>
                                        </p:attrNameLst>
                                      </p:cBhvr>
                                      <p:to>
                                        <p:strVal val="visible"/>
                                      </p:to>
                                    </p:set>
                                    <p:anim calcmode="lin" valueType="num">
                                      <p:cBhvr additive="base">
                                        <p:cTn id="12" dur="500" fill="hold"/>
                                        <p:tgtEl>
                                          <p:spTgt spid="8">
                                            <p:graphicEl>
                                              <a:dgm id="{1EE3AA36-F0B6-384D-ADA8-C69A16242ACF}"/>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graphicEl>
                                              <a:dgm id="{1EE3AA36-F0B6-384D-ADA8-C69A16242ACF}"/>
                                            </p:graphicEl>
                                          </p:spTgt>
                                        </p:tgtEl>
                                        <p:attrNameLst>
                                          <p:attrName>ppt_y</p:attrName>
                                        </p:attrNameLst>
                                      </p:cBhvr>
                                      <p:tavLst>
                                        <p:tav tm="0">
                                          <p:val>
                                            <p:strVal val="1+#ppt_h/2"/>
                                          </p:val>
                                        </p:tav>
                                        <p:tav tm="100000">
                                          <p:val>
                                            <p:strVal val="#ppt_y"/>
                                          </p:val>
                                        </p:tav>
                                      </p:tavLst>
                                    </p:anim>
                                  </p:childTnLst>
                                </p:cTn>
                              </p:par>
                              <p:par>
                                <p:cTn id="14" presetID="2" presetClass="entr" presetSubtype="12" fill="hold" grpId="0" nodeType="withEffect">
                                  <p:stCondLst>
                                    <p:cond delay="0"/>
                                  </p:stCondLst>
                                  <p:childTnLst>
                                    <p:set>
                                      <p:cBhvr>
                                        <p:cTn id="15" dur="1" fill="hold">
                                          <p:stCondLst>
                                            <p:cond delay="0"/>
                                          </p:stCondLst>
                                        </p:cTn>
                                        <p:tgtEl>
                                          <p:spTgt spid="8">
                                            <p:graphicEl>
                                              <a:dgm id="{3EF7BDD8-D510-B842-B86D-D6CE24C166A9}"/>
                                            </p:graphicEl>
                                          </p:spTgt>
                                        </p:tgtEl>
                                        <p:attrNameLst>
                                          <p:attrName>style.visibility</p:attrName>
                                        </p:attrNameLst>
                                      </p:cBhvr>
                                      <p:to>
                                        <p:strVal val="visible"/>
                                      </p:to>
                                    </p:set>
                                    <p:anim calcmode="lin" valueType="num">
                                      <p:cBhvr additive="base">
                                        <p:cTn id="16" dur="500" fill="hold"/>
                                        <p:tgtEl>
                                          <p:spTgt spid="8">
                                            <p:graphicEl>
                                              <a:dgm id="{3EF7BDD8-D510-B842-B86D-D6CE24C166A9}"/>
                                            </p:graphic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
                                            <p:graphicEl>
                                              <a:dgm id="{3EF7BDD8-D510-B842-B86D-D6CE24C166A9}"/>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
                                            <p:graphicEl>
                                              <a:dgm id="{BB82E5E7-11D0-234F-9F3F-5F515F3BC1F9}"/>
                                            </p:graphicEl>
                                          </p:spTgt>
                                        </p:tgtEl>
                                        <p:attrNameLst>
                                          <p:attrName>style.visibility</p:attrName>
                                        </p:attrNameLst>
                                      </p:cBhvr>
                                      <p:to>
                                        <p:strVal val="visible"/>
                                      </p:to>
                                    </p:set>
                                    <p:anim calcmode="lin" valueType="num">
                                      <p:cBhvr additive="base">
                                        <p:cTn id="21" dur="500" fill="hold"/>
                                        <p:tgtEl>
                                          <p:spTgt spid="8">
                                            <p:graphicEl>
                                              <a:dgm id="{BB82E5E7-11D0-234F-9F3F-5F515F3BC1F9}"/>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graphicEl>
                                              <a:dgm id="{BB82E5E7-11D0-234F-9F3F-5F515F3BC1F9}"/>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graphicEl>
                                              <a:dgm id="{86291E16-8957-0945-A25D-776036DCBAE4}"/>
                                            </p:graphicEl>
                                          </p:spTgt>
                                        </p:tgtEl>
                                        <p:attrNameLst>
                                          <p:attrName>style.visibility</p:attrName>
                                        </p:attrNameLst>
                                      </p:cBhvr>
                                      <p:to>
                                        <p:strVal val="visible"/>
                                      </p:to>
                                    </p:set>
                                    <p:anim calcmode="lin" valueType="num">
                                      <p:cBhvr additive="base">
                                        <p:cTn id="25" dur="500" fill="hold"/>
                                        <p:tgtEl>
                                          <p:spTgt spid="8">
                                            <p:graphicEl>
                                              <a:dgm id="{86291E16-8957-0945-A25D-776036DCBAE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86291E16-8957-0945-A25D-776036DCBAE4}"/>
                                            </p:graphic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6" fill="hold" grpId="0" nodeType="afterEffect">
                                  <p:stCondLst>
                                    <p:cond delay="0"/>
                                  </p:stCondLst>
                                  <p:childTnLst>
                                    <p:set>
                                      <p:cBhvr>
                                        <p:cTn id="29" dur="1" fill="hold">
                                          <p:stCondLst>
                                            <p:cond delay="0"/>
                                          </p:stCondLst>
                                        </p:cTn>
                                        <p:tgtEl>
                                          <p:spTgt spid="8">
                                            <p:graphicEl>
                                              <a:dgm id="{B69DA4F4-2E7C-1844-9025-729806B96443}"/>
                                            </p:graphicEl>
                                          </p:spTgt>
                                        </p:tgtEl>
                                        <p:attrNameLst>
                                          <p:attrName>style.visibility</p:attrName>
                                        </p:attrNameLst>
                                      </p:cBhvr>
                                      <p:to>
                                        <p:strVal val="visible"/>
                                      </p:to>
                                    </p:set>
                                    <p:anim calcmode="lin" valueType="num">
                                      <p:cBhvr additive="base">
                                        <p:cTn id="30" dur="500" fill="hold"/>
                                        <p:tgtEl>
                                          <p:spTgt spid="8">
                                            <p:graphicEl>
                                              <a:dgm id="{B69DA4F4-2E7C-1844-9025-729806B96443}"/>
                                            </p:graphic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8">
                                            <p:graphicEl>
                                              <a:dgm id="{B69DA4F4-2E7C-1844-9025-729806B96443}"/>
                                            </p:graphicEl>
                                          </p:spTgt>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0"/>
                                  </p:stCondLst>
                                  <p:childTnLst>
                                    <p:set>
                                      <p:cBhvr>
                                        <p:cTn id="33" dur="1" fill="hold">
                                          <p:stCondLst>
                                            <p:cond delay="0"/>
                                          </p:stCondLst>
                                        </p:cTn>
                                        <p:tgtEl>
                                          <p:spTgt spid="8">
                                            <p:graphicEl>
                                              <a:dgm id="{FA7140CF-875E-884D-A641-DFF14CECDB2D}"/>
                                            </p:graphicEl>
                                          </p:spTgt>
                                        </p:tgtEl>
                                        <p:attrNameLst>
                                          <p:attrName>style.visibility</p:attrName>
                                        </p:attrNameLst>
                                      </p:cBhvr>
                                      <p:to>
                                        <p:strVal val="visible"/>
                                      </p:to>
                                    </p:set>
                                    <p:anim calcmode="lin" valueType="num">
                                      <p:cBhvr additive="base">
                                        <p:cTn id="34" dur="500" fill="hold"/>
                                        <p:tgtEl>
                                          <p:spTgt spid="8">
                                            <p:graphicEl>
                                              <a:dgm id="{FA7140CF-875E-884D-A641-DFF14CECDB2D}"/>
                                            </p:graphic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8">
                                            <p:graphicEl>
                                              <a:dgm id="{FA7140CF-875E-884D-A641-DFF14CECDB2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23855"/>
            <a:ext cx="8913813" cy="1155361"/>
          </a:xfrm>
        </p:spPr>
        <p:txBody>
          <a:bodyPr anchor="b">
            <a:normAutofit fontScale="90000"/>
          </a:bodyPr>
          <a:lstStyle/>
          <a:p>
            <a:r>
              <a:rPr lang="it-IT" sz="4400" b="1" dirty="0" smtClean="0"/>
              <a:t>Ipotesi di ricerca: </a:t>
            </a:r>
            <a:br>
              <a:rPr lang="it-IT" sz="4400" b="1" dirty="0" smtClean="0"/>
            </a:br>
            <a:r>
              <a:rPr lang="it-IT" sz="4400" b="1" dirty="0" smtClean="0">
                <a:solidFill>
                  <a:srgbClr val="000000"/>
                </a:solidFill>
              </a:rPr>
              <a:t>Sessismo Ambivalente</a:t>
            </a:r>
            <a:endParaRPr lang="it-IT" sz="4400" b="1" dirty="0">
              <a:solidFill>
                <a:srgbClr val="000000"/>
              </a:solidFill>
            </a:endParaRPr>
          </a:p>
        </p:txBody>
      </p:sp>
      <p:pic>
        <p:nvPicPr>
          <p:cNvPr id="3" name="Immagine 2" descr="logo-scuole-insieme.jpg"/>
          <p:cNvPicPr>
            <a:picLocks noChangeAspect="1"/>
          </p:cNvPicPr>
          <p:nvPr/>
        </p:nvPicPr>
        <p:blipFill rotWithShape="1">
          <a:blip r:embed="rId3">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4" name="Immagine 3" descr="logo-ministero.jpg"/>
          <p:cNvPicPr>
            <a:picLocks noChangeAspect="1"/>
          </p:cNvPicPr>
          <p:nvPr/>
        </p:nvPicPr>
        <p:blipFill rotWithShape="1">
          <a:blip r:embed="rId4">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graphicFrame>
        <p:nvGraphicFramePr>
          <p:cNvPr id="11" name="Diagramma 10"/>
          <p:cNvGraphicFramePr/>
          <p:nvPr>
            <p:extLst>
              <p:ext uri="{D42A27DB-BD31-4B8C-83A1-F6EECF244321}">
                <p14:modId xmlns:p14="http://schemas.microsoft.com/office/powerpoint/2010/main" val="1451085591"/>
              </p:ext>
            </p:extLst>
          </p:nvPr>
        </p:nvGraphicFramePr>
        <p:xfrm>
          <a:off x="211658" y="2432916"/>
          <a:ext cx="8611442" cy="4335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206024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23855"/>
            <a:ext cx="8913813" cy="1155361"/>
          </a:xfrm>
        </p:spPr>
        <p:txBody>
          <a:bodyPr anchor="b">
            <a:normAutofit fontScale="90000"/>
          </a:bodyPr>
          <a:lstStyle/>
          <a:p>
            <a:r>
              <a:rPr lang="it-IT" sz="4400" b="1" dirty="0" smtClean="0"/>
              <a:t>Ipotesi di ricerca: </a:t>
            </a:r>
            <a:br>
              <a:rPr lang="it-IT" sz="4400" b="1" dirty="0" smtClean="0"/>
            </a:br>
            <a:r>
              <a:rPr lang="it-IT" sz="4400" b="1" dirty="0" smtClean="0">
                <a:solidFill>
                  <a:srgbClr val="000000"/>
                </a:solidFill>
              </a:rPr>
              <a:t>Differenze di Genere</a:t>
            </a:r>
            <a:endParaRPr lang="it-IT" sz="4400" b="1" dirty="0">
              <a:solidFill>
                <a:srgbClr val="000000"/>
              </a:solidFill>
            </a:endParaRPr>
          </a:p>
        </p:txBody>
      </p:sp>
      <p:pic>
        <p:nvPicPr>
          <p:cNvPr id="3" name="Immagine 2" descr="logo-scuole-insieme.jpg"/>
          <p:cNvPicPr>
            <a:picLocks noChangeAspect="1"/>
          </p:cNvPicPr>
          <p:nvPr/>
        </p:nvPicPr>
        <p:blipFill rotWithShape="1">
          <a:blip r:embed="rId3">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4" name="Immagine 3" descr="logo-ministero.jpg"/>
          <p:cNvPicPr>
            <a:picLocks noChangeAspect="1"/>
          </p:cNvPicPr>
          <p:nvPr/>
        </p:nvPicPr>
        <p:blipFill rotWithShape="1">
          <a:blip r:embed="rId4">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graphicFrame>
        <p:nvGraphicFramePr>
          <p:cNvPr id="7" name="Diagramma 6"/>
          <p:cNvGraphicFramePr/>
          <p:nvPr>
            <p:extLst>
              <p:ext uri="{D42A27DB-BD31-4B8C-83A1-F6EECF244321}">
                <p14:modId xmlns:p14="http://schemas.microsoft.com/office/powerpoint/2010/main" val="53553462"/>
              </p:ext>
            </p:extLst>
          </p:nvPr>
        </p:nvGraphicFramePr>
        <p:xfrm>
          <a:off x="244220" y="2417975"/>
          <a:ext cx="8578880" cy="4335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688574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logo-scuole-insieme.jpg"/>
          <p:cNvPicPr>
            <a:picLocks noChangeAspect="1"/>
          </p:cNvPicPr>
          <p:nvPr/>
        </p:nvPicPr>
        <p:blipFill rotWithShape="1">
          <a:blip r:embed="rId3">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4" name="Immagine 3" descr="logo-ministero.jpg"/>
          <p:cNvPicPr>
            <a:picLocks noChangeAspect="1"/>
          </p:cNvPicPr>
          <p:nvPr/>
        </p:nvPicPr>
        <p:blipFill rotWithShape="1">
          <a:blip r:embed="rId4">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sp>
        <p:nvSpPr>
          <p:cNvPr id="10" name="Titolo 1"/>
          <p:cNvSpPr txBox="1">
            <a:spLocks/>
          </p:cNvSpPr>
          <p:nvPr/>
        </p:nvSpPr>
        <p:spPr>
          <a:xfrm>
            <a:off x="0" y="1123856"/>
            <a:ext cx="8913813" cy="914400"/>
          </a:xfrm>
          <a:prstGeom prst="rect">
            <a:avLst/>
          </a:prstGeo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it-IT" sz="4400" b="1" smtClean="0"/>
              <a:t>La Cornice Teorica</a:t>
            </a:r>
            <a:endParaRPr lang="it-IT" sz="4400" b="1" dirty="0"/>
          </a:p>
        </p:txBody>
      </p:sp>
      <p:sp>
        <p:nvSpPr>
          <p:cNvPr id="5" name="Titolo 4"/>
          <p:cNvSpPr>
            <a:spLocks noGrp="1"/>
          </p:cNvSpPr>
          <p:nvPr>
            <p:ph type="title"/>
          </p:nvPr>
        </p:nvSpPr>
        <p:spPr/>
        <p:txBody>
          <a:bodyPr>
            <a:normAutofit/>
          </a:bodyPr>
          <a:lstStyle/>
          <a:p>
            <a:r>
              <a:rPr lang="it-IT" sz="4400" b="1" dirty="0" smtClean="0"/>
              <a:t>Procedure e Strumenti</a:t>
            </a:r>
            <a:endParaRPr lang="it-IT" sz="4400" b="1" dirty="0"/>
          </a:p>
        </p:txBody>
      </p:sp>
      <p:sp>
        <p:nvSpPr>
          <p:cNvPr id="11" name="Segnaposto contenuto 2"/>
          <p:cNvSpPr txBox="1">
            <a:spLocks/>
          </p:cNvSpPr>
          <p:nvPr/>
        </p:nvSpPr>
        <p:spPr>
          <a:xfrm>
            <a:off x="0" y="2325062"/>
            <a:ext cx="9139837" cy="472582"/>
          </a:xfrm>
          <a:prstGeom prst="rect">
            <a:avLst/>
          </a:prstGeom>
        </p:spPr>
        <p:txBody>
          <a:bodyPr anchor="t">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ctr">
              <a:buFont typeface="Wingdings" charset="2"/>
              <a:buChar char="Ø"/>
            </a:pPr>
            <a:r>
              <a:rPr lang="it-IT" sz="2600" b="1" dirty="0" smtClean="0"/>
              <a:t> </a:t>
            </a:r>
            <a:r>
              <a:rPr lang="it-IT" sz="2600" b="1" dirty="0" smtClean="0">
                <a:solidFill>
                  <a:srgbClr val="000000"/>
                </a:solidFill>
              </a:rPr>
              <a:t>SOMMINISTRAZIONE DI UN QUESTIONARIO A 6 SCALE</a:t>
            </a:r>
            <a:endParaRPr lang="it-IT" sz="2600" b="1" dirty="0">
              <a:solidFill>
                <a:srgbClr val="000000"/>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3021035557"/>
              </p:ext>
            </p:extLst>
          </p:nvPr>
        </p:nvGraphicFramePr>
        <p:xfrm>
          <a:off x="145273" y="2997519"/>
          <a:ext cx="8843504" cy="2560320"/>
        </p:xfrm>
        <a:graphic>
          <a:graphicData uri="http://schemas.openxmlformats.org/drawingml/2006/table">
            <a:tbl>
              <a:tblPr firstRow="1" bandRow="1">
                <a:tableStyleId>{5940675A-B579-460E-94D1-54222C63F5DA}</a:tableStyleId>
              </a:tblPr>
              <a:tblGrid>
                <a:gridCol w="433096"/>
                <a:gridCol w="8410408"/>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0" i="0" spc="0" dirty="0" smtClean="0">
                          <a:solidFill>
                            <a:srgbClr val="000000">
                              <a:hueOff val="0"/>
                              <a:satOff val="0"/>
                              <a:lumOff val="0"/>
                              <a:alphaOff val="0"/>
                            </a:srgbClr>
                          </a:solidFill>
                          <a:latin typeface="+mn-lt"/>
                          <a:ea typeface="+mn-ea"/>
                          <a:cs typeface="+mn-cs"/>
                        </a:rPr>
                        <a:t>1</a:t>
                      </a:r>
                    </a:p>
                  </a:txBody>
                  <a:tcPr>
                    <a:lnT w="12700" cap="flat" cmpd="sng" algn="ctr">
                      <a:solidFill>
                        <a:scrgbClr r="0" g="0" b="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b="0" i="0" spc="0" dirty="0" smtClean="0">
                          <a:solidFill>
                            <a:srgbClr val="000000">
                              <a:hueOff val="0"/>
                              <a:satOff val="0"/>
                              <a:lumOff val="0"/>
                              <a:alphaOff val="0"/>
                            </a:srgbClr>
                          </a:solidFill>
                          <a:latin typeface="+mn-lt"/>
                          <a:ea typeface="+mn-ea"/>
                          <a:cs typeface="+mn-cs"/>
                        </a:rPr>
                        <a:t>GSJS, </a:t>
                      </a:r>
                      <a:r>
                        <a:rPr lang="it-IT" sz="2200" b="1" i="0" spc="0" dirty="0" smtClean="0">
                          <a:solidFill>
                            <a:srgbClr val="000000">
                              <a:hueOff val="0"/>
                              <a:satOff val="0"/>
                              <a:lumOff val="0"/>
                              <a:alphaOff val="0"/>
                            </a:srgbClr>
                          </a:solidFill>
                          <a:latin typeface="+mn-lt"/>
                          <a:ea typeface="+mn-ea"/>
                          <a:cs typeface="+mn-cs"/>
                        </a:rPr>
                        <a:t>GENDER-SPECIFIC SYSTEM JUSTIFICATION SCALE</a:t>
                      </a:r>
                      <a:r>
                        <a:rPr lang="it-IT" sz="2200" b="0" i="0" spc="0" dirty="0" smtClean="0">
                          <a:solidFill>
                            <a:srgbClr val="000000">
                              <a:hueOff val="0"/>
                              <a:satOff val="0"/>
                              <a:lumOff val="0"/>
                              <a:alphaOff val="0"/>
                            </a:srgbClr>
                          </a:solidFill>
                          <a:latin typeface="+mn-lt"/>
                          <a:ea typeface="+mn-ea"/>
                          <a:cs typeface="+mn-cs"/>
                        </a:rPr>
                        <a:t> </a:t>
                      </a:r>
                      <a:r>
                        <a:rPr lang="it-IT" sz="2000" b="0" i="0" spc="0" dirty="0" smtClean="0">
                          <a:solidFill>
                            <a:srgbClr val="000000">
                              <a:hueOff val="0"/>
                              <a:satOff val="0"/>
                              <a:lumOff val="0"/>
                              <a:alphaOff val="0"/>
                            </a:srgbClr>
                          </a:solidFill>
                          <a:latin typeface="+mn-lt"/>
                          <a:ea typeface="+mn-ea"/>
                          <a:cs typeface="+mn-cs"/>
                        </a:rPr>
                        <a:t>(</a:t>
                      </a:r>
                      <a:r>
                        <a:rPr lang="it-IT" sz="2000" b="0" i="0" spc="0" dirty="0" err="1" smtClean="0">
                          <a:solidFill>
                            <a:srgbClr val="000000">
                              <a:hueOff val="0"/>
                              <a:satOff val="0"/>
                              <a:lumOff val="0"/>
                              <a:alphaOff val="0"/>
                            </a:srgbClr>
                          </a:solidFill>
                          <a:latin typeface="+mn-lt"/>
                          <a:ea typeface="+mn-ea"/>
                          <a:cs typeface="+mn-cs"/>
                        </a:rPr>
                        <a:t>Jost</a:t>
                      </a:r>
                      <a:r>
                        <a:rPr lang="it-IT" sz="2000" b="0" i="0" spc="0" dirty="0" smtClean="0">
                          <a:solidFill>
                            <a:srgbClr val="000000">
                              <a:hueOff val="0"/>
                              <a:satOff val="0"/>
                              <a:lumOff val="0"/>
                              <a:alphaOff val="0"/>
                            </a:srgbClr>
                          </a:solidFill>
                          <a:latin typeface="+mn-lt"/>
                          <a:ea typeface="+mn-ea"/>
                          <a:cs typeface="+mn-cs"/>
                        </a:rPr>
                        <a:t>, Banaij</a:t>
                      </a:r>
                      <a:r>
                        <a:rPr lang="it-IT" sz="2000" b="0" i="0" spc="0" baseline="0" dirty="0" smtClean="0">
                          <a:solidFill>
                            <a:srgbClr val="000000">
                              <a:hueOff val="0"/>
                              <a:satOff val="0"/>
                              <a:lumOff val="0"/>
                              <a:alphaOff val="0"/>
                            </a:srgbClr>
                          </a:solidFill>
                          <a:latin typeface="+mn-lt"/>
                          <a:ea typeface="+mn-ea"/>
                          <a:cs typeface="+mn-cs"/>
                        </a:rPr>
                        <a:t>,</a:t>
                      </a:r>
                      <a:r>
                        <a:rPr lang="it-IT" sz="2000" b="0" i="0" spc="0" dirty="0" smtClean="0">
                          <a:solidFill>
                            <a:srgbClr val="000000">
                              <a:hueOff val="0"/>
                              <a:satOff val="0"/>
                              <a:lumOff val="0"/>
                              <a:alphaOff val="0"/>
                            </a:srgbClr>
                          </a:solidFill>
                          <a:latin typeface="+mn-lt"/>
                          <a:ea typeface="+mn-ea"/>
                          <a:cs typeface="+mn-cs"/>
                        </a:rPr>
                        <a:t>1994)</a:t>
                      </a:r>
                    </a:p>
                  </a:txBody>
                  <a:tcPr>
                    <a:lnT w="12700" cap="flat" cmpd="sng" algn="ctr">
                      <a:solidFill>
                        <a:scrgbClr r="0" g="0" b="0"/>
                      </a:solidFill>
                      <a:prstDash val="solid"/>
                      <a:round/>
                      <a:headEnd type="none" w="med" len="med"/>
                      <a:tailEnd type="none" w="med" len="med"/>
                    </a:lnT>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smtClean="0">
                          <a:solidFill>
                            <a:srgbClr val="000000">
                              <a:hueOff val="0"/>
                              <a:satOff val="0"/>
                              <a:lumOff val="0"/>
                              <a:alphaOff val="0"/>
                            </a:srgbClr>
                          </a:solidFill>
                          <a:latin typeface="+mn-lt"/>
                          <a:ea typeface="+mn-ea"/>
                          <a:cs typeface="+mn-cs"/>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b="0" dirty="0" smtClean="0">
                          <a:solidFill>
                            <a:srgbClr val="000000">
                              <a:hueOff val="0"/>
                              <a:satOff val="0"/>
                              <a:lumOff val="0"/>
                              <a:alphaOff val="0"/>
                            </a:srgbClr>
                          </a:solidFill>
                          <a:latin typeface="+mn-lt"/>
                          <a:ea typeface="+mn-ea"/>
                          <a:cs typeface="+mn-cs"/>
                        </a:rPr>
                        <a:t>BES, </a:t>
                      </a:r>
                      <a:r>
                        <a:rPr lang="it-IT" sz="2200" b="1" dirty="0" smtClean="0">
                          <a:solidFill>
                            <a:srgbClr val="000000">
                              <a:hueOff val="0"/>
                              <a:satOff val="0"/>
                              <a:lumOff val="0"/>
                              <a:alphaOff val="0"/>
                            </a:srgbClr>
                          </a:solidFill>
                          <a:latin typeface="+mn-lt"/>
                          <a:ea typeface="+mn-ea"/>
                          <a:cs typeface="+mn-cs"/>
                        </a:rPr>
                        <a:t>BYSTANDER EFFICACY SCALE </a:t>
                      </a:r>
                      <a:r>
                        <a:rPr lang="it-IT" sz="2000" b="0" dirty="0" smtClean="0">
                          <a:solidFill>
                            <a:srgbClr val="000000">
                              <a:hueOff val="0"/>
                              <a:satOff val="0"/>
                              <a:lumOff val="0"/>
                              <a:alphaOff val="0"/>
                            </a:srgbClr>
                          </a:solidFill>
                          <a:latin typeface="+mn-lt"/>
                          <a:ea typeface="+mn-ea"/>
                          <a:cs typeface="+mn-cs"/>
                        </a:rPr>
                        <a:t>(</a:t>
                      </a:r>
                      <a:r>
                        <a:rPr lang="it-IT" sz="2000" dirty="0" err="1" smtClean="0">
                          <a:solidFill>
                            <a:srgbClr val="000000">
                              <a:hueOff val="0"/>
                              <a:satOff val="0"/>
                              <a:lumOff val="0"/>
                              <a:alphaOff val="0"/>
                            </a:srgbClr>
                          </a:solidFill>
                          <a:latin typeface="+mn-lt"/>
                          <a:ea typeface="+mn-ea"/>
                          <a:cs typeface="+mn-cs"/>
                        </a:rPr>
                        <a:t>Banyard</a:t>
                      </a:r>
                      <a:r>
                        <a:rPr lang="it-IT" sz="2000" dirty="0" smtClean="0">
                          <a:solidFill>
                            <a:srgbClr val="000000">
                              <a:hueOff val="0"/>
                              <a:satOff val="0"/>
                              <a:lumOff val="0"/>
                              <a:alphaOff val="0"/>
                            </a:srgbClr>
                          </a:solidFill>
                          <a:latin typeface="+mn-lt"/>
                          <a:ea typeface="+mn-ea"/>
                          <a:cs typeface="+mn-cs"/>
                        </a:rPr>
                        <a:t>, et al., 2007)</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0" i="0" spc="0" dirty="0" smtClean="0">
                          <a:solidFill>
                            <a:srgbClr val="000000">
                              <a:hueOff val="0"/>
                              <a:satOff val="0"/>
                              <a:lumOff val="0"/>
                              <a:alphaOff val="0"/>
                            </a:srgbClr>
                          </a:solidFill>
                          <a:latin typeface="+mn-lt"/>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b="0" i="0" spc="0" dirty="0" smtClean="0">
                          <a:solidFill>
                            <a:srgbClr val="000000">
                              <a:hueOff val="0"/>
                              <a:satOff val="0"/>
                              <a:lumOff val="0"/>
                              <a:alphaOff val="0"/>
                            </a:srgbClr>
                          </a:solidFill>
                          <a:latin typeface="+mn-lt"/>
                          <a:ea typeface="+mn-ea"/>
                          <a:cs typeface="+mn-cs"/>
                        </a:rPr>
                        <a:t>ASI, </a:t>
                      </a:r>
                      <a:r>
                        <a:rPr lang="it-IT" sz="2200" b="1" i="0" spc="0" dirty="0" smtClean="0">
                          <a:solidFill>
                            <a:srgbClr val="000000">
                              <a:hueOff val="0"/>
                              <a:satOff val="0"/>
                              <a:lumOff val="0"/>
                              <a:alphaOff val="0"/>
                            </a:srgbClr>
                          </a:solidFill>
                          <a:latin typeface="+mn-lt"/>
                          <a:ea typeface="+mn-ea"/>
                          <a:cs typeface="+mn-cs"/>
                        </a:rPr>
                        <a:t>AMBIVALENT SEXISM INVENTORY </a:t>
                      </a:r>
                      <a:r>
                        <a:rPr lang="it-IT" sz="2000" b="0" i="0" spc="0" dirty="0" smtClean="0">
                          <a:solidFill>
                            <a:srgbClr val="000000">
                              <a:hueOff val="0"/>
                              <a:satOff val="0"/>
                              <a:lumOff val="0"/>
                              <a:alphaOff val="0"/>
                            </a:srgbClr>
                          </a:solidFill>
                          <a:latin typeface="+mn-lt"/>
                          <a:ea typeface="+mn-ea"/>
                          <a:cs typeface="+mn-cs"/>
                        </a:rPr>
                        <a:t>(</a:t>
                      </a:r>
                      <a:r>
                        <a:rPr lang="it-IT" sz="2000" b="0" i="0" spc="0" dirty="0" err="1" smtClean="0">
                          <a:solidFill>
                            <a:srgbClr val="000000">
                              <a:hueOff val="0"/>
                              <a:satOff val="0"/>
                              <a:lumOff val="0"/>
                              <a:alphaOff val="0"/>
                            </a:srgbClr>
                          </a:solidFill>
                          <a:latin typeface="+mn-lt"/>
                          <a:ea typeface="+mn-ea"/>
                          <a:cs typeface="+mn-cs"/>
                        </a:rPr>
                        <a:t>Glick</a:t>
                      </a:r>
                      <a:r>
                        <a:rPr lang="it-IT" sz="2000" b="0" i="0" spc="0" dirty="0" smtClean="0">
                          <a:solidFill>
                            <a:srgbClr val="000000">
                              <a:hueOff val="0"/>
                              <a:satOff val="0"/>
                              <a:lumOff val="0"/>
                              <a:alphaOff val="0"/>
                            </a:srgbClr>
                          </a:solidFill>
                          <a:latin typeface="+mn-lt"/>
                          <a:ea typeface="+mn-ea"/>
                          <a:cs typeface="+mn-cs"/>
                        </a:rPr>
                        <a:t>, </a:t>
                      </a:r>
                      <a:r>
                        <a:rPr lang="it-IT" sz="2000" b="0" i="0" spc="0" dirty="0" err="1" smtClean="0">
                          <a:solidFill>
                            <a:srgbClr val="000000">
                              <a:hueOff val="0"/>
                              <a:satOff val="0"/>
                              <a:lumOff val="0"/>
                              <a:alphaOff val="0"/>
                            </a:srgbClr>
                          </a:solidFill>
                          <a:latin typeface="+mn-lt"/>
                          <a:ea typeface="+mn-ea"/>
                          <a:cs typeface="+mn-cs"/>
                        </a:rPr>
                        <a:t>Fiske</a:t>
                      </a:r>
                      <a:r>
                        <a:rPr lang="it-IT" sz="2000" b="0" i="0" spc="0" dirty="0" smtClean="0">
                          <a:solidFill>
                            <a:srgbClr val="000000">
                              <a:hueOff val="0"/>
                              <a:satOff val="0"/>
                              <a:lumOff val="0"/>
                              <a:alphaOff val="0"/>
                            </a:srgbClr>
                          </a:solidFill>
                          <a:latin typeface="+mn-lt"/>
                          <a:ea typeface="+mn-ea"/>
                          <a:cs typeface="+mn-cs"/>
                        </a:rPr>
                        <a:t>, 1996)</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0" i="0" spc="0" dirty="0" smtClean="0">
                          <a:solidFill>
                            <a:srgbClr val="000000">
                              <a:hueOff val="0"/>
                              <a:satOff val="0"/>
                              <a:lumOff val="0"/>
                              <a:alphaOff val="0"/>
                            </a:srgbClr>
                          </a:solidFill>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b="0" i="0" spc="0" dirty="0" smtClean="0">
                          <a:solidFill>
                            <a:srgbClr val="000000">
                              <a:hueOff val="0"/>
                              <a:satOff val="0"/>
                              <a:lumOff val="0"/>
                              <a:alphaOff val="0"/>
                            </a:srgbClr>
                          </a:solidFill>
                          <a:latin typeface="+mn-lt"/>
                          <a:ea typeface="+mn-ea"/>
                          <a:cs typeface="+mn-cs"/>
                        </a:rPr>
                        <a:t>AMI, </a:t>
                      </a:r>
                      <a:r>
                        <a:rPr lang="it-IT" sz="2200" b="1" i="0" spc="0" dirty="0" smtClean="0">
                          <a:solidFill>
                            <a:srgbClr val="000000">
                              <a:hueOff val="0"/>
                              <a:satOff val="0"/>
                              <a:lumOff val="0"/>
                              <a:alphaOff val="0"/>
                            </a:srgbClr>
                          </a:solidFill>
                          <a:latin typeface="+mn-lt"/>
                          <a:ea typeface="+mn-ea"/>
                          <a:cs typeface="+mn-cs"/>
                        </a:rPr>
                        <a:t>AMBIVALENCE TOWARD MEN INVENTORY</a:t>
                      </a:r>
                      <a:r>
                        <a:rPr lang="it-IT" sz="2200" b="0" i="0" spc="0" dirty="0" smtClean="0">
                          <a:solidFill>
                            <a:srgbClr val="000000">
                              <a:hueOff val="0"/>
                              <a:satOff val="0"/>
                              <a:lumOff val="0"/>
                              <a:alphaOff val="0"/>
                            </a:srgbClr>
                          </a:solidFill>
                          <a:latin typeface="+mn-lt"/>
                          <a:ea typeface="+mn-ea"/>
                          <a:cs typeface="+mn-cs"/>
                        </a:rPr>
                        <a:t> </a:t>
                      </a:r>
                      <a:r>
                        <a:rPr lang="it-IT" sz="2000" b="0" i="0" spc="0" dirty="0" smtClean="0">
                          <a:solidFill>
                            <a:srgbClr val="000000">
                              <a:hueOff val="0"/>
                              <a:satOff val="0"/>
                              <a:lumOff val="0"/>
                              <a:alphaOff val="0"/>
                            </a:srgbClr>
                          </a:solidFill>
                          <a:latin typeface="+mn-lt"/>
                          <a:ea typeface="+mn-ea"/>
                          <a:cs typeface="+mn-cs"/>
                        </a:rPr>
                        <a:t>(</a:t>
                      </a:r>
                      <a:r>
                        <a:rPr lang="it-IT" sz="2000" b="0" i="0" spc="0" dirty="0" err="1" smtClean="0">
                          <a:solidFill>
                            <a:srgbClr val="000000">
                              <a:hueOff val="0"/>
                              <a:satOff val="0"/>
                              <a:lumOff val="0"/>
                              <a:alphaOff val="0"/>
                            </a:srgbClr>
                          </a:solidFill>
                          <a:latin typeface="+mn-lt"/>
                          <a:ea typeface="+mn-ea"/>
                          <a:cs typeface="+mn-cs"/>
                        </a:rPr>
                        <a:t>Glick</a:t>
                      </a:r>
                      <a:r>
                        <a:rPr lang="it-IT" sz="2000" b="0" i="0" spc="0" dirty="0" smtClean="0">
                          <a:solidFill>
                            <a:srgbClr val="000000">
                              <a:hueOff val="0"/>
                              <a:satOff val="0"/>
                              <a:lumOff val="0"/>
                              <a:alphaOff val="0"/>
                            </a:srgbClr>
                          </a:solidFill>
                          <a:latin typeface="+mn-lt"/>
                          <a:ea typeface="+mn-ea"/>
                          <a:cs typeface="+mn-cs"/>
                        </a:rPr>
                        <a:t>, </a:t>
                      </a:r>
                      <a:r>
                        <a:rPr lang="it-IT" sz="2000" b="0" i="0" spc="0" dirty="0" err="1" smtClean="0">
                          <a:solidFill>
                            <a:srgbClr val="000000">
                              <a:hueOff val="0"/>
                              <a:satOff val="0"/>
                              <a:lumOff val="0"/>
                              <a:alphaOff val="0"/>
                            </a:srgbClr>
                          </a:solidFill>
                          <a:latin typeface="+mn-lt"/>
                          <a:ea typeface="+mn-ea"/>
                          <a:cs typeface="+mn-cs"/>
                        </a:rPr>
                        <a:t>Fiske</a:t>
                      </a:r>
                      <a:r>
                        <a:rPr lang="it-IT" sz="2000" b="0" i="0" spc="0" dirty="0" smtClean="0">
                          <a:solidFill>
                            <a:srgbClr val="000000">
                              <a:hueOff val="0"/>
                              <a:satOff val="0"/>
                              <a:lumOff val="0"/>
                              <a:alphaOff val="0"/>
                            </a:srgbClr>
                          </a:solidFill>
                          <a:latin typeface="+mn-lt"/>
                          <a:ea typeface="+mn-ea"/>
                          <a:cs typeface="+mn-cs"/>
                        </a:rPr>
                        <a:t>, 1999)</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0" i="0" spc="0" dirty="0" smtClean="0">
                          <a:solidFill>
                            <a:srgbClr val="000000">
                              <a:hueOff val="0"/>
                              <a:satOff val="0"/>
                              <a:lumOff val="0"/>
                              <a:alphaOff val="0"/>
                            </a:srgbClr>
                          </a:solidFill>
                          <a:latin typeface="+mn-lt"/>
                          <a:ea typeface="+mn-ea"/>
                          <a:cs typeface="+mn-cs"/>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b="0" i="0" spc="0" dirty="0" smtClean="0">
                          <a:solidFill>
                            <a:srgbClr val="000000">
                              <a:hueOff val="0"/>
                              <a:satOff val="0"/>
                              <a:lumOff val="0"/>
                              <a:alphaOff val="0"/>
                            </a:srgbClr>
                          </a:solidFill>
                          <a:latin typeface="+mn-lt"/>
                          <a:ea typeface="+mn-ea"/>
                          <a:cs typeface="+mn-cs"/>
                        </a:rPr>
                        <a:t>IRMA, </a:t>
                      </a:r>
                      <a:r>
                        <a:rPr lang="it-IT" sz="2200" b="1" i="0" spc="0" dirty="0" smtClean="0">
                          <a:solidFill>
                            <a:srgbClr val="000000">
                              <a:hueOff val="0"/>
                              <a:satOff val="0"/>
                              <a:lumOff val="0"/>
                              <a:alphaOff val="0"/>
                            </a:srgbClr>
                          </a:solidFill>
                          <a:latin typeface="+mn-lt"/>
                          <a:ea typeface="+mn-ea"/>
                          <a:cs typeface="+mn-cs"/>
                        </a:rPr>
                        <a:t>MYTH ACCEPTANCE SCALE</a:t>
                      </a:r>
                      <a:r>
                        <a:rPr lang="it-IT" sz="2200" b="0" i="0" spc="0" dirty="0" smtClean="0">
                          <a:solidFill>
                            <a:srgbClr val="000000">
                              <a:hueOff val="0"/>
                              <a:satOff val="0"/>
                              <a:lumOff val="0"/>
                              <a:alphaOff val="0"/>
                            </a:srgbClr>
                          </a:solidFill>
                          <a:latin typeface="+mn-lt"/>
                          <a:ea typeface="+mn-ea"/>
                          <a:cs typeface="+mn-cs"/>
                        </a:rPr>
                        <a:t> </a:t>
                      </a:r>
                      <a:r>
                        <a:rPr lang="it-IT" sz="2000" b="0" i="0" spc="0" dirty="0" smtClean="0">
                          <a:solidFill>
                            <a:srgbClr val="000000">
                              <a:hueOff val="0"/>
                              <a:satOff val="0"/>
                              <a:lumOff val="0"/>
                              <a:alphaOff val="0"/>
                            </a:srgbClr>
                          </a:solidFill>
                          <a:latin typeface="+mn-lt"/>
                          <a:ea typeface="+mn-ea"/>
                          <a:cs typeface="+mn-cs"/>
                        </a:rPr>
                        <a:t>(</a:t>
                      </a:r>
                      <a:r>
                        <a:rPr lang="it-IT" sz="2000" b="0" i="0" spc="0" dirty="0" err="1" smtClean="0">
                          <a:solidFill>
                            <a:srgbClr val="000000">
                              <a:hueOff val="0"/>
                              <a:satOff val="0"/>
                              <a:lumOff val="0"/>
                              <a:alphaOff val="0"/>
                            </a:srgbClr>
                          </a:solidFill>
                          <a:latin typeface="+mn-lt"/>
                          <a:ea typeface="+mn-ea"/>
                          <a:cs typeface="+mn-cs"/>
                        </a:rPr>
                        <a:t>McMahon</a:t>
                      </a:r>
                      <a:r>
                        <a:rPr lang="it-IT" sz="2000" b="0" i="0" spc="0" dirty="0" smtClean="0">
                          <a:solidFill>
                            <a:srgbClr val="000000">
                              <a:hueOff val="0"/>
                              <a:satOff val="0"/>
                              <a:lumOff val="0"/>
                              <a:alphaOff val="0"/>
                            </a:srgbClr>
                          </a:solidFill>
                          <a:latin typeface="+mn-lt"/>
                          <a:ea typeface="+mn-ea"/>
                          <a:cs typeface="+mn-cs"/>
                        </a:rPr>
                        <a:t>, </a:t>
                      </a:r>
                      <a:r>
                        <a:rPr lang="it-IT" sz="2000" b="0" i="0" spc="0" dirty="0" err="1" smtClean="0">
                          <a:solidFill>
                            <a:srgbClr val="000000">
                              <a:hueOff val="0"/>
                              <a:satOff val="0"/>
                              <a:lumOff val="0"/>
                              <a:alphaOff val="0"/>
                            </a:srgbClr>
                          </a:solidFill>
                          <a:latin typeface="+mn-lt"/>
                          <a:ea typeface="+mn-ea"/>
                          <a:cs typeface="+mn-cs"/>
                        </a:rPr>
                        <a:t>Farmer</a:t>
                      </a:r>
                      <a:r>
                        <a:rPr lang="it-IT" sz="2000" b="0" i="0" spc="0" dirty="0" smtClean="0">
                          <a:solidFill>
                            <a:srgbClr val="000000">
                              <a:hueOff val="0"/>
                              <a:satOff val="0"/>
                              <a:lumOff val="0"/>
                              <a:alphaOff val="0"/>
                            </a:srgbClr>
                          </a:solidFill>
                          <a:latin typeface="+mn-lt"/>
                          <a:ea typeface="+mn-ea"/>
                          <a:cs typeface="+mn-cs"/>
                        </a:rPr>
                        <a:t>, 2011)</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0" i="0" spc="0" dirty="0" smtClean="0">
                          <a:solidFill>
                            <a:srgbClr val="000000">
                              <a:hueOff val="0"/>
                              <a:satOff val="0"/>
                              <a:lumOff val="0"/>
                              <a:alphaOff val="0"/>
                            </a:srgbClr>
                          </a:solidFill>
                          <a:latin typeface="+mn-lt"/>
                          <a:ea typeface="+mn-ea"/>
                          <a:cs typeface="+mn-cs"/>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b="0" i="0" spc="0" dirty="0" smtClean="0">
                          <a:solidFill>
                            <a:srgbClr val="000000">
                              <a:hueOff val="0"/>
                              <a:satOff val="0"/>
                              <a:lumOff val="0"/>
                              <a:alphaOff val="0"/>
                            </a:srgbClr>
                          </a:solidFill>
                          <a:latin typeface="+mn-lt"/>
                          <a:ea typeface="+mn-ea"/>
                          <a:cs typeface="+mn-cs"/>
                        </a:rPr>
                        <a:t>SEQ, </a:t>
                      </a:r>
                      <a:r>
                        <a:rPr lang="it-IT" sz="2200" b="1" i="0" spc="0" dirty="0" smtClean="0">
                          <a:solidFill>
                            <a:srgbClr val="000000">
                              <a:hueOff val="0"/>
                              <a:satOff val="0"/>
                              <a:lumOff val="0"/>
                              <a:alphaOff val="0"/>
                            </a:srgbClr>
                          </a:solidFill>
                          <a:latin typeface="+mn-lt"/>
                          <a:ea typeface="+mn-ea"/>
                          <a:cs typeface="+mn-cs"/>
                        </a:rPr>
                        <a:t>SEXUAL EXPERIENCES QUESTIONNAIRE </a:t>
                      </a:r>
                      <a:r>
                        <a:rPr lang="it-IT" sz="2000" b="0" i="0" spc="0" dirty="0" smtClean="0">
                          <a:solidFill>
                            <a:srgbClr val="000000">
                              <a:hueOff val="0"/>
                              <a:satOff val="0"/>
                              <a:lumOff val="0"/>
                              <a:alphaOff val="0"/>
                            </a:srgbClr>
                          </a:solidFill>
                          <a:latin typeface="+mn-lt"/>
                          <a:ea typeface="+mn-ea"/>
                          <a:cs typeface="+mn-cs"/>
                        </a:rPr>
                        <a:t>(</a:t>
                      </a:r>
                      <a:r>
                        <a:rPr lang="it-IT" sz="2000" b="0" i="0" spc="0" dirty="0" err="1" smtClean="0">
                          <a:solidFill>
                            <a:srgbClr val="000000">
                              <a:hueOff val="0"/>
                              <a:satOff val="0"/>
                              <a:lumOff val="0"/>
                              <a:alphaOff val="0"/>
                            </a:srgbClr>
                          </a:solidFill>
                          <a:latin typeface="+mn-lt"/>
                          <a:ea typeface="+mn-ea"/>
                          <a:cs typeface="+mn-cs"/>
                        </a:rPr>
                        <a:t>Konik</a:t>
                      </a:r>
                      <a:r>
                        <a:rPr lang="it-IT" sz="2000" b="0" i="0" spc="0" dirty="0" smtClean="0">
                          <a:solidFill>
                            <a:srgbClr val="000000">
                              <a:hueOff val="0"/>
                              <a:satOff val="0"/>
                              <a:lumOff val="0"/>
                              <a:alphaOff val="0"/>
                            </a:srgbClr>
                          </a:solidFill>
                          <a:latin typeface="+mn-lt"/>
                          <a:ea typeface="+mn-ea"/>
                          <a:cs typeface="+mn-cs"/>
                        </a:rPr>
                        <a:t>, Cortina, 2008)</a:t>
                      </a:r>
                    </a:p>
                  </a:txBody>
                  <a:tcPr/>
                </a:tc>
              </a:tr>
            </a:tbl>
          </a:graphicData>
        </a:graphic>
      </p:graphicFrame>
      <p:pic>
        <p:nvPicPr>
          <p:cNvPr id="12" name="Immagine 11" descr="Questionario.jpg"/>
          <p:cNvPicPr>
            <a:picLocks noChangeAspect="1"/>
          </p:cNvPicPr>
          <p:nvPr/>
        </p:nvPicPr>
        <p:blipFill rotWithShape="1">
          <a:blip r:embed="rId5">
            <a:extLst>
              <a:ext uri="{BEBA8EAE-BF5A-486C-A8C5-ECC9F3942E4B}">
                <a14:imgProps xmlns:a14="http://schemas.microsoft.com/office/drawing/2010/main">
                  <a14:imgLayer r:embed="rId6">
                    <a14:imgEffect>
                      <a14:backgroundRemoval t="3155" b="95874" l="5000" r="93226">
                        <a14:foregroundMark x1="7742" y1="39806" x2="7742" y2="39806"/>
                        <a14:foregroundMark x1="72419" y1="13107" x2="72419" y2="13107"/>
                        <a14:backgroundMark x1="64355" y1="29369" x2="64355" y2="29369"/>
                        <a14:backgroundMark x1="59355" y1="49515" x2="59355" y2="49515"/>
                      </a14:backgroundRemoval>
                    </a14:imgEffect>
                  </a14:imgLayer>
                </a14:imgProps>
              </a:ext>
              <a:ext uri="{28A0092B-C50C-407E-A947-70E740481C1C}">
                <a14:useLocalDpi xmlns:a14="http://schemas.microsoft.com/office/drawing/2010/main" val="0"/>
              </a:ext>
            </a:extLst>
          </a:blip>
          <a:srcRect l="4413" t="4502" r="7042" b="3536"/>
          <a:stretch/>
        </p:blipFill>
        <p:spPr>
          <a:xfrm>
            <a:off x="7061007" y="5367159"/>
            <a:ext cx="1751003" cy="1335619"/>
          </a:xfrm>
          <a:prstGeom prst="rect">
            <a:avLst/>
          </a:prstGeom>
        </p:spPr>
      </p:pic>
    </p:spTree>
    <p:extLst>
      <p:ext uri="{BB962C8B-B14F-4D97-AF65-F5344CB8AC3E}">
        <p14:creationId xmlns:p14="http://schemas.microsoft.com/office/powerpoint/2010/main" val="16136047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200"/>
                                        <p:tgtEl>
                                          <p:spTgt spid="12"/>
                                        </p:tgtEl>
                                      </p:cBhvr>
                                    </p:animEffect>
                                  </p:childTnLst>
                                </p:cTn>
                              </p:par>
                            </p:childTnLst>
                          </p:cTn>
                        </p:par>
                        <p:par>
                          <p:cTn id="8" fill="hold">
                            <p:stCondLst>
                              <p:cond delay="12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400" b="1" dirty="0" smtClean="0"/>
              <a:t>Campione</a:t>
            </a:r>
            <a:endParaRPr lang="it-IT" sz="4400" b="1" dirty="0"/>
          </a:p>
        </p:txBody>
      </p:sp>
      <p:pic>
        <p:nvPicPr>
          <p:cNvPr id="4" name="Immagine 3" descr="logo-scuole-insieme.jpg"/>
          <p:cNvPicPr>
            <a:picLocks noChangeAspect="1"/>
          </p:cNvPicPr>
          <p:nvPr/>
        </p:nvPicPr>
        <p:blipFill rotWithShape="1">
          <a:blip r:embed="rId3">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5" name="Immagine 4" descr="logo-ministero.jpg"/>
          <p:cNvPicPr>
            <a:picLocks noChangeAspect="1"/>
          </p:cNvPicPr>
          <p:nvPr/>
        </p:nvPicPr>
        <p:blipFill rotWithShape="1">
          <a:blip r:embed="rId4">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graphicFrame>
        <p:nvGraphicFramePr>
          <p:cNvPr id="8" name="Segnaposto contenuto 7"/>
          <p:cNvGraphicFramePr>
            <a:graphicFrameLocks noGrp="1"/>
          </p:cNvGraphicFramePr>
          <p:nvPr>
            <p:ph idx="1"/>
            <p:extLst>
              <p:ext uri="{D42A27DB-BD31-4B8C-83A1-F6EECF244321}">
                <p14:modId xmlns:p14="http://schemas.microsoft.com/office/powerpoint/2010/main" val="3005856589"/>
              </p:ext>
            </p:extLst>
          </p:nvPr>
        </p:nvGraphicFramePr>
        <p:xfrm>
          <a:off x="0" y="1939478"/>
          <a:ext cx="4614333" cy="4819744"/>
        </p:xfrm>
        <a:graphic>
          <a:graphicData uri="http://schemas.openxmlformats.org/drawingml/2006/chart">
            <c:chart xmlns:c="http://schemas.openxmlformats.org/drawingml/2006/chart" xmlns:r="http://schemas.openxmlformats.org/officeDocument/2006/relationships" r:id="rId5"/>
          </a:graphicData>
        </a:graphic>
      </p:graphicFrame>
      <p:sp>
        <p:nvSpPr>
          <p:cNvPr id="9" name="CasellaDiTesto 8"/>
          <p:cNvSpPr txBox="1"/>
          <p:nvPr/>
        </p:nvSpPr>
        <p:spPr>
          <a:xfrm>
            <a:off x="2398885" y="4022888"/>
            <a:ext cx="1721564" cy="1077218"/>
          </a:xfrm>
          <a:prstGeom prst="rect">
            <a:avLst/>
          </a:prstGeom>
          <a:noFill/>
        </p:spPr>
        <p:txBody>
          <a:bodyPr wrap="square" rtlCol="0">
            <a:spAutoFit/>
          </a:bodyPr>
          <a:lstStyle/>
          <a:p>
            <a:pPr algn="ctr"/>
            <a:r>
              <a:rPr lang="it-IT" sz="3200" dirty="0" smtClean="0"/>
              <a:t>Balbo </a:t>
            </a:r>
          </a:p>
          <a:p>
            <a:pPr algn="ctr"/>
            <a:r>
              <a:rPr lang="it-IT" sz="3200" b="1" dirty="0" smtClean="0"/>
              <a:t>35%</a:t>
            </a:r>
            <a:endParaRPr lang="it-IT" sz="3200" b="1" dirty="0"/>
          </a:p>
        </p:txBody>
      </p:sp>
      <p:sp>
        <p:nvSpPr>
          <p:cNvPr id="10" name="CasellaDiTesto 9"/>
          <p:cNvSpPr txBox="1"/>
          <p:nvPr/>
        </p:nvSpPr>
        <p:spPr>
          <a:xfrm>
            <a:off x="620889" y="5248902"/>
            <a:ext cx="3132667" cy="1077218"/>
          </a:xfrm>
          <a:prstGeom prst="rect">
            <a:avLst/>
          </a:prstGeom>
          <a:noFill/>
        </p:spPr>
        <p:txBody>
          <a:bodyPr wrap="square" rtlCol="0">
            <a:spAutoFit/>
          </a:bodyPr>
          <a:lstStyle/>
          <a:p>
            <a:pPr algn="ctr"/>
            <a:r>
              <a:rPr lang="it-IT" sz="3200" dirty="0" smtClean="0"/>
              <a:t>Leardi</a:t>
            </a:r>
          </a:p>
          <a:p>
            <a:pPr algn="ctr"/>
            <a:r>
              <a:rPr lang="it-IT" sz="3200" b="1" dirty="0" smtClean="0"/>
              <a:t>35%</a:t>
            </a:r>
            <a:endParaRPr lang="it-IT" sz="3200" b="1" dirty="0"/>
          </a:p>
        </p:txBody>
      </p:sp>
      <p:graphicFrame>
        <p:nvGraphicFramePr>
          <p:cNvPr id="11" name="Grafico 10"/>
          <p:cNvGraphicFramePr/>
          <p:nvPr>
            <p:extLst>
              <p:ext uri="{D42A27DB-BD31-4B8C-83A1-F6EECF244321}">
                <p14:modId xmlns:p14="http://schemas.microsoft.com/office/powerpoint/2010/main" val="2101076594"/>
              </p:ext>
            </p:extLst>
          </p:nvPr>
        </p:nvGraphicFramePr>
        <p:xfrm>
          <a:off x="4487333" y="1939478"/>
          <a:ext cx="4656666" cy="4918522"/>
        </p:xfrm>
        <a:graphic>
          <a:graphicData uri="http://schemas.openxmlformats.org/drawingml/2006/chart">
            <c:chart xmlns:c="http://schemas.openxmlformats.org/drawingml/2006/chart" xmlns:r="http://schemas.openxmlformats.org/officeDocument/2006/relationships" r:id="rId6"/>
          </a:graphicData>
        </a:graphic>
      </p:graphicFrame>
      <p:sp>
        <p:nvSpPr>
          <p:cNvPr id="12" name="CasellaDiTesto 11"/>
          <p:cNvSpPr txBox="1"/>
          <p:nvPr/>
        </p:nvSpPr>
        <p:spPr>
          <a:xfrm>
            <a:off x="6858524" y="3982946"/>
            <a:ext cx="1791587" cy="1077218"/>
          </a:xfrm>
          <a:prstGeom prst="rect">
            <a:avLst/>
          </a:prstGeom>
          <a:noFill/>
        </p:spPr>
        <p:txBody>
          <a:bodyPr wrap="square" rtlCol="0">
            <a:spAutoFit/>
          </a:bodyPr>
          <a:lstStyle/>
          <a:p>
            <a:pPr algn="ctr"/>
            <a:r>
              <a:rPr lang="it-IT" sz="2800" dirty="0" smtClean="0"/>
              <a:t>Femmine</a:t>
            </a:r>
            <a:r>
              <a:rPr lang="it-IT" sz="3200" dirty="0" smtClean="0"/>
              <a:t> </a:t>
            </a:r>
          </a:p>
          <a:p>
            <a:pPr algn="ctr"/>
            <a:r>
              <a:rPr lang="it-IT" sz="3200" b="1" dirty="0" smtClean="0"/>
              <a:t>45%</a:t>
            </a:r>
            <a:endParaRPr lang="it-IT" sz="3200" b="1" dirty="0"/>
          </a:p>
        </p:txBody>
      </p:sp>
      <p:sp>
        <p:nvSpPr>
          <p:cNvPr id="13" name="CasellaDiTesto 12"/>
          <p:cNvSpPr txBox="1"/>
          <p:nvPr/>
        </p:nvSpPr>
        <p:spPr>
          <a:xfrm>
            <a:off x="5080000" y="4603833"/>
            <a:ext cx="1792635" cy="1077218"/>
          </a:xfrm>
          <a:prstGeom prst="rect">
            <a:avLst/>
          </a:prstGeom>
          <a:noFill/>
        </p:spPr>
        <p:txBody>
          <a:bodyPr wrap="square" rtlCol="0">
            <a:spAutoFit/>
          </a:bodyPr>
          <a:lstStyle/>
          <a:p>
            <a:pPr algn="ctr"/>
            <a:r>
              <a:rPr lang="it-IT" sz="2800" dirty="0" smtClean="0"/>
              <a:t>Maschi</a:t>
            </a:r>
            <a:r>
              <a:rPr lang="it-IT" sz="3200" dirty="0" smtClean="0"/>
              <a:t> </a:t>
            </a:r>
          </a:p>
          <a:p>
            <a:pPr algn="ctr"/>
            <a:r>
              <a:rPr lang="it-IT" sz="3200" b="1" dirty="0"/>
              <a:t>5</a:t>
            </a:r>
            <a:r>
              <a:rPr lang="it-IT" sz="3200" b="1" dirty="0" smtClean="0"/>
              <a:t>5%</a:t>
            </a:r>
            <a:endParaRPr lang="it-IT" sz="3200" b="1" dirty="0"/>
          </a:p>
        </p:txBody>
      </p:sp>
      <p:sp>
        <p:nvSpPr>
          <p:cNvPr id="14" name="CasellaDiTesto 13"/>
          <p:cNvSpPr txBox="1"/>
          <p:nvPr/>
        </p:nvSpPr>
        <p:spPr>
          <a:xfrm>
            <a:off x="874885" y="3641891"/>
            <a:ext cx="1495777" cy="1077218"/>
          </a:xfrm>
          <a:prstGeom prst="rect">
            <a:avLst/>
          </a:prstGeom>
          <a:noFill/>
        </p:spPr>
        <p:txBody>
          <a:bodyPr wrap="square" rtlCol="0">
            <a:spAutoFit/>
          </a:bodyPr>
          <a:lstStyle/>
          <a:p>
            <a:pPr algn="ctr"/>
            <a:r>
              <a:rPr lang="it-IT" sz="3200" dirty="0" err="1" smtClean="0"/>
              <a:t>Sobrero</a:t>
            </a:r>
            <a:r>
              <a:rPr lang="it-IT" sz="3200" dirty="0" smtClean="0"/>
              <a:t> </a:t>
            </a:r>
          </a:p>
          <a:p>
            <a:pPr algn="ctr"/>
            <a:r>
              <a:rPr lang="it-IT" sz="3200" b="1" dirty="0" smtClean="0"/>
              <a:t>30%</a:t>
            </a:r>
            <a:endParaRPr lang="it-IT" sz="3200" b="1" dirty="0"/>
          </a:p>
        </p:txBody>
      </p:sp>
    </p:spTree>
    <p:extLst>
      <p:ext uri="{BB962C8B-B14F-4D97-AF65-F5344CB8AC3E}">
        <p14:creationId xmlns:p14="http://schemas.microsoft.com/office/powerpoint/2010/main" val="350575432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p:bldGraphic spid="11" grpId="0">
        <p:bldAsOne/>
      </p:bldGraphic>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logo-scuole-insieme.jpg"/>
          <p:cNvPicPr>
            <a:picLocks noChangeAspect="1"/>
          </p:cNvPicPr>
          <p:nvPr/>
        </p:nvPicPr>
        <p:blipFill rotWithShape="1">
          <a:blip r:embed="rId3">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4" name="Immagine 3" descr="logo-ministero.jpg"/>
          <p:cNvPicPr>
            <a:picLocks noChangeAspect="1"/>
          </p:cNvPicPr>
          <p:nvPr/>
        </p:nvPicPr>
        <p:blipFill rotWithShape="1">
          <a:blip r:embed="rId4">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sp>
        <p:nvSpPr>
          <p:cNvPr id="10" name="Titolo 4"/>
          <p:cNvSpPr>
            <a:spLocks noGrp="1"/>
          </p:cNvSpPr>
          <p:nvPr>
            <p:ph type="title"/>
          </p:nvPr>
        </p:nvSpPr>
        <p:spPr/>
        <p:txBody>
          <a:bodyPr>
            <a:normAutofit/>
          </a:bodyPr>
          <a:lstStyle/>
          <a:p>
            <a:pPr algn="ctr"/>
            <a:r>
              <a:rPr lang="it-IT" sz="4400" b="1" dirty="0" smtClean="0"/>
              <a:t>Discussione dei risultati</a:t>
            </a:r>
            <a:endParaRPr lang="it-IT" sz="4400" b="1" dirty="0"/>
          </a:p>
        </p:txBody>
      </p:sp>
      <p:grpSp>
        <p:nvGrpSpPr>
          <p:cNvPr id="19" name="Gruppo 18"/>
          <p:cNvGrpSpPr/>
          <p:nvPr/>
        </p:nvGrpSpPr>
        <p:grpSpPr>
          <a:xfrm>
            <a:off x="98360" y="2715810"/>
            <a:ext cx="1754349" cy="2292586"/>
            <a:chOff x="577780" y="78593"/>
            <a:chExt cx="1540050" cy="2040229"/>
          </a:xfrm>
        </p:grpSpPr>
        <p:sp>
          <p:nvSpPr>
            <p:cNvPr id="20" name="Mostrina 19"/>
            <p:cNvSpPr/>
            <p:nvPr/>
          </p:nvSpPr>
          <p:spPr>
            <a:xfrm rot="5400000">
              <a:off x="327690" y="328683"/>
              <a:ext cx="2040229" cy="1540049"/>
            </a:xfrm>
            <a:prstGeom prst="chevron">
              <a:avLst/>
            </a:prstGeom>
            <a:scene3d>
              <a:camera prst="orthographicFront"/>
              <a:lightRig rig="threePt" dir="t"/>
            </a:scene3d>
            <a:sp3d>
              <a:bevelT/>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Mostrina 4"/>
            <p:cNvSpPr/>
            <p:nvPr/>
          </p:nvSpPr>
          <p:spPr>
            <a:xfrm>
              <a:off x="577781" y="848618"/>
              <a:ext cx="1540049" cy="500180"/>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it-IT" sz="3200" kern="1200" dirty="0"/>
            </a:p>
          </p:txBody>
        </p:sp>
      </p:grpSp>
      <p:grpSp>
        <p:nvGrpSpPr>
          <p:cNvPr id="22" name="Gruppo 21"/>
          <p:cNvGrpSpPr/>
          <p:nvPr/>
        </p:nvGrpSpPr>
        <p:grpSpPr>
          <a:xfrm>
            <a:off x="98356" y="4327413"/>
            <a:ext cx="1754349" cy="2292586"/>
            <a:chOff x="577780" y="78593"/>
            <a:chExt cx="1540050" cy="2040229"/>
          </a:xfrm>
        </p:grpSpPr>
        <p:sp>
          <p:nvSpPr>
            <p:cNvPr id="23" name="Mostrina 22"/>
            <p:cNvSpPr/>
            <p:nvPr/>
          </p:nvSpPr>
          <p:spPr>
            <a:xfrm rot="5400000">
              <a:off x="327690" y="328683"/>
              <a:ext cx="2040229" cy="1540049"/>
            </a:xfrm>
            <a:prstGeom prst="chevron">
              <a:avLst/>
            </a:prstGeom>
            <a:scene3d>
              <a:camera prst="orthographicFront"/>
              <a:lightRig rig="threePt" dir="t"/>
            </a:scene3d>
            <a:sp3d>
              <a:bevelT/>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Mostrina 4"/>
            <p:cNvSpPr/>
            <p:nvPr/>
          </p:nvSpPr>
          <p:spPr>
            <a:xfrm>
              <a:off x="577781" y="848618"/>
              <a:ext cx="1540049" cy="500180"/>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it-IT" sz="3200" kern="1200" dirty="0"/>
            </a:p>
          </p:txBody>
        </p:sp>
      </p:grpSp>
      <p:sp>
        <p:nvSpPr>
          <p:cNvPr id="26" name="CasellaDiTesto 25"/>
          <p:cNvSpPr txBox="1"/>
          <p:nvPr/>
        </p:nvSpPr>
        <p:spPr>
          <a:xfrm>
            <a:off x="113300" y="5208009"/>
            <a:ext cx="1739404" cy="1012328"/>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it-IT" sz="2300" b="1" i="0" u="none" strike="noStrike" kern="0" cap="none" spc="0" normalizeH="0" baseline="0" noProof="0" dirty="0">
                <a:ln>
                  <a:noFill/>
                </a:ln>
                <a:solidFill>
                  <a:srgbClr val="FFFFFF"/>
                </a:solidFill>
                <a:effectLst/>
                <a:uLnTx/>
                <a:uFillTx/>
              </a:rPr>
              <a:t>IRMA </a:t>
            </a:r>
            <a:endParaRPr kumimoji="0" lang="it-IT" sz="2300" b="1" i="0" u="none" strike="noStrike" kern="0" cap="none" spc="0" normalizeH="0" baseline="0" noProof="0" dirty="0" smtClean="0">
              <a:ln>
                <a:noFill/>
              </a:ln>
              <a:solidFill>
                <a:srgbClr val="FFFFFF"/>
              </a:solidFill>
              <a:effectLst/>
              <a:uLnTx/>
              <a:uFillTx/>
            </a:endParaRPr>
          </a:p>
          <a:p>
            <a:pPr marL="0" marR="0" lvl="0" indent="0" algn="ctr" defTabSz="914400" eaLnBrk="1" fontAlgn="auto" latinLnBrk="0" hangingPunct="1">
              <a:lnSpc>
                <a:spcPct val="90000"/>
              </a:lnSpc>
              <a:spcBef>
                <a:spcPts val="0"/>
              </a:spcBef>
              <a:spcAft>
                <a:spcPts val="0"/>
              </a:spcAft>
              <a:buClrTx/>
              <a:buSzTx/>
              <a:buFontTx/>
              <a:buNone/>
              <a:tabLst/>
              <a:defRPr/>
            </a:pPr>
            <a:r>
              <a:rPr kumimoji="0" lang="it-IT" sz="2000" b="0" i="0" u="none" strike="noStrike" kern="0" cap="none" spc="0" normalizeH="0" baseline="0" noProof="0" dirty="0" smtClean="0">
                <a:ln>
                  <a:noFill/>
                </a:ln>
                <a:solidFill>
                  <a:srgbClr val="FFFFFF"/>
                </a:solidFill>
                <a:effectLst/>
                <a:uLnTx/>
                <a:uFillTx/>
              </a:rPr>
              <a:t>correla </a:t>
            </a:r>
            <a:r>
              <a:rPr kumimoji="0" lang="it-IT" sz="2000" b="0" i="0" u="none" strike="noStrike" kern="0" cap="none" spc="0" normalizeH="0" baseline="0" noProof="0" dirty="0">
                <a:ln>
                  <a:noFill/>
                </a:ln>
                <a:solidFill>
                  <a:srgbClr val="FFFFFF"/>
                </a:solidFill>
                <a:effectLst/>
                <a:uLnTx/>
                <a:uFillTx/>
              </a:rPr>
              <a:t>con </a:t>
            </a:r>
            <a:r>
              <a:rPr kumimoji="0" lang="it-IT" sz="2300" b="1" i="0" u="none" strike="noStrike" kern="0" cap="none" spc="0" normalizeH="0" baseline="0" noProof="0" dirty="0">
                <a:ln>
                  <a:noFill/>
                </a:ln>
                <a:solidFill>
                  <a:srgbClr val="FFFFFF"/>
                </a:solidFill>
                <a:effectLst/>
                <a:uLnTx/>
                <a:uFillTx/>
              </a:rPr>
              <a:t>BES</a:t>
            </a:r>
          </a:p>
        </p:txBody>
      </p:sp>
      <p:sp>
        <p:nvSpPr>
          <p:cNvPr id="27" name="CasellaDiTesto 26"/>
          <p:cNvSpPr txBox="1"/>
          <p:nvPr/>
        </p:nvSpPr>
        <p:spPr>
          <a:xfrm>
            <a:off x="113301" y="3584781"/>
            <a:ext cx="1739404" cy="1012328"/>
          </a:xfrm>
          <a:prstGeom prst="rect">
            <a:avLst/>
          </a:prstGeom>
          <a:noFill/>
        </p:spPr>
        <p:txBody>
          <a:bodyPr wrap="square" rtlCol="0">
            <a:spAutoFit/>
          </a:bodyPr>
          <a:lstStyle/>
          <a:p>
            <a:pPr lvl="0" algn="ctr">
              <a:lnSpc>
                <a:spcPct val="90000"/>
              </a:lnSpc>
            </a:pPr>
            <a:r>
              <a:rPr lang="it-IT" sz="2300" b="1" dirty="0" smtClean="0">
                <a:solidFill>
                  <a:srgbClr val="FFFFFF"/>
                </a:solidFill>
              </a:rPr>
              <a:t>ASI, </a:t>
            </a:r>
            <a:r>
              <a:rPr lang="it-IT" sz="2300" b="1" dirty="0">
                <a:solidFill>
                  <a:srgbClr val="FFFFFF"/>
                </a:solidFill>
              </a:rPr>
              <a:t>AMI </a:t>
            </a:r>
            <a:r>
              <a:rPr lang="it-IT" sz="2000" dirty="0">
                <a:solidFill>
                  <a:srgbClr val="FFFFFF"/>
                </a:solidFill>
              </a:rPr>
              <a:t>correlano con </a:t>
            </a:r>
            <a:endParaRPr lang="it-IT" sz="2000" dirty="0" smtClean="0">
              <a:solidFill>
                <a:srgbClr val="FFFFFF"/>
              </a:solidFill>
            </a:endParaRPr>
          </a:p>
          <a:p>
            <a:pPr lvl="0" algn="ctr">
              <a:lnSpc>
                <a:spcPct val="90000"/>
              </a:lnSpc>
            </a:pPr>
            <a:r>
              <a:rPr lang="it-IT" sz="2300" b="1" dirty="0" smtClean="0">
                <a:solidFill>
                  <a:srgbClr val="FFFFFF"/>
                </a:solidFill>
              </a:rPr>
              <a:t>IRMA</a:t>
            </a:r>
            <a:endParaRPr lang="it-IT" sz="2300" b="1" dirty="0">
              <a:solidFill>
                <a:srgbClr val="FFFFFF"/>
              </a:solidFill>
            </a:endParaRPr>
          </a:p>
        </p:txBody>
      </p:sp>
      <p:grpSp>
        <p:nvGrpSpPr>
          <p:cNvPr id="38" name="Gruppo 37"/>
          <p:cNvGrpSpPr/>
          <p:nvPr/>
        </p:nvGrpSpPr>
        <p:grpSpPr>
          <a:xfrm>
            <a:off x="1852705" y="2800068"/>
            <a:ext cx="7061103" cy="1260000"/>
            <a:chOff x="2207685" y="1943275"/>
            <a:chExt cx="6426906" cy="1100831"/>
          </a:xfrm>
          <a:solidFill>
            <a:srgbClr val="FFE5CC"/>
          </a:solidFill>
          <a:effectLst>
            <a:outerShdw blurRad="50800" dist="38100" dir="5400000" algn="t" rotWithShape="0">
              <a:prstClr val="black">
                <a:alpha val="40000"/>
              </a:prstClr>
            </a:outerShdw>
          </a:effectLst>
        </p:grpSpPr>
        <p:sp>
          <p:nvSpPr>
            <p:cNvPr id="39" name="Arrotonda angolo stesso lato rettangolo 38"/>
            <p:cNvSpPr/>
            <p:nvPr/>
          </p:nvSpPr>
          <p:spPr>
            <a:xfrm rot="5400000">
              <a:off x="4870722" y="-719762"/>
              <a:ext cx="1100831" cy="6426906"/>
            </a:xfrm>
            <a:prstGeom prst="round2SameRect">
              <a:avLst/>
            </a:prstGeom>
            <a:grpFill/>
            <a:ln w="15875" cap="flat" cmpd="sng" algn="ctr">
              <a:solidFill>
                <a:srgbClr val="FF7F01">
                  <a:hueOff val="0"/>
                  <a:satOff val="0"/>
                  <a:lumOff val="0"/>
                  <a:alphaOff val="0"/>
                </a:srgbClr>
              </a:solidFill>
              <a:prstDash val="solid"/>
            </a:ln>
            <a:effectLst/>
          </p:spPr>
        </p:sp>
        <p:sp>
          <p:nvSpPr>
            <p:cNvPr id="40" name="Arrotonda angolo stesso lato rettangolo 4"/>
            <p:cNvSpPr/>
            <p:nvPr/>
          </p:nvSpPr>
          <p:spPr>
            <a:xfrm>
              <a:off x="2207688" y="1997013"/>
              <a:ext cx="6373170" cy="993355"/>
            </a:xfrm>
            <a:prstGeom prst="rect">
              <a:avLst/>
            </a:prstGeom>
            <a:grpFill/>
            <a:ln>
              <a:noFill/>
            </a:ln>
            <a:effectLst/>
          </p:spPr>
          <p:txBody>
            <a:bodyPr spcFirstLastPara="0" vert="horz" wrap="square" lIns="170688" tIns="15240" rIns="15240" bIns="15240" numCol="1" spcCol="1270" anchor="ctr" anchorCtr="0">
              <a:noAutofit/>
            </a:bodyPr>
            <a:lstStyle/>
            <a:p>
              <a:pPr marL="228600" marR="0" lvl="1" indent="-228600" algn="just" defTabSz="1066800" eaLnBrk="1" fontAlgn="auto" latinLnBrk="0" hangingPunct="1">
                <a:lnSpc>
                  <a:spcPct val="90000"/>
                </a:lnSpc>
                <a:spcBef>
                  <a:spcPct val="0"/>
                </a:spcBef>
                <a:spcAft>
                  <a:spcPct val="15000"/>
                </a:spcAft>
                <a:buClrTx/>
                <a:buSzTx/>
                <a:buFontTx/>
                <a:buChar char="••"/>
                <a:tabLst/>
                <a:defRPr/>
              </a:pPr>
              <a:r>
                <a:rPr kumimoji="0" lang="it-IT" sz="2400" b="0" i="0" u="none" strike="noStrike" kern="1200" cap="none" spc="0" normalizeH="0" baseline="0" noProof="0" dirty="0" smtClean="0">
                  <a:ln>
                    <a:noFill/>
                  </a:ln>
                  <a:solidFill>
                    <a:srgbClr val="000000">
                      <a:hueOff val="0"/>
                      <a:satOff val="0"/>
                      <a:lumOff val="0"/>
                      <a:alphaOff val="0"/>
                    </a:srgbClr>
                  </a:solidFill>
                  <a:effectLst/>
                  <a:uLnTx/>
                  <a:uFillTx/>
                  <a:latin typeface="Calibri"/>
                  <a:ea typeface="+mn-ea"/>
                  <a:cs typeface="+mn-cs"/>
                </a:rPr>
                <a:t>Tanto più si hanno </a:t>
              </a:r>
              <a:r>
                <a:rPr kumimoji="0" lang="it-IT" sz="2400" b="1" i="0" u="none" strike="noStrike" kern="1200" cap="none" spc="0" normalizeH="0" baseline="0" noProof="0" dirty="0" smtClean="0">
                  <a:ln>
                    <a:noFill/>
                  </a:ln>
                  <a:solidFill>
                    <a:srgbClr val="000000">
                      <a:hueOff val="0"/>
                      <a:satOff val="0"/>
                      <a:lumOff val="0"/>
                      <a:alphaOff val="0"/>
                    </a:srgbClr>
                  </a:solidFill>
                  <a:effectLst/>
                  <a:uLnTx/>
                  <a:uFillTx/>
                  <a:latin typeface="Calibri"/>
                  <a:ea typeface="+mn-ea"/>
                  <a:cs typeface="+mn-cs"/>
                </a:rPr>
                <a:t>credenze sessiste ambivalenti</a:t>
              </a:r>
              <a:r>
                <a:rPr kumimoji="0" lang="it-IT" sz="2400" b="0" i="0" u="none" strike="noStrike" kern="1200" cap="none" spc="0" normalizeH="0" baseline="0" noProof="0" dirty="0" smtClean="0">
                  <a:ln>
                    <a:noFill/>
                  </a:ln>
                  <a:solidFill>
                    <a:srgbClr val="000000">
                      <a:hueOff val="0"/>
                      <a:satOff val="0"/>
                      <a:lumOff val="0"/>
                      <a:alphaOff val="0"/>
                    </a:srgbClr>
                  </a:solidFill>
                  <a:effectLst/>
                  <a:uLnTx/>
                  <a:uFillTx/>
                  <a:latin typeface="Calibri"/>
                  <a:ea typeface="+mn-ea"/>
                  <a:cs typeface="+mn-cs"/>
                </a:rPr>
                <a:t>, tanto più si giustifica lo </a:t>
              </a:r>
              <a:r>
                <a:rPr kumimoji="0" lang="it-IT" sz="2400" b="1" i="0" u="none" strike="noStrike" kern="1200" cap="none" spc="0" normalizeH="0" baseline="0" noProof="0" dirty="0" smtClean="0">
                  <a:ln>
                    <a:noFill/>
                  </a:ln>
                  <a:solidFill>
                    <a:srgbClr val="000000">
                      <a:hueOff val="0"/>
                      <a:satOff val="0"/>
                      <a:lumOff val="0"/>
                      <a:alphaOff val="0"/>
                    </a:srgbClr>
                  </a:solidFill>
                  <a:effectLst/>
                  <a:uLnTx/>
                  <a:uFillTx/>
                  <a:latin typeface="Calibri"/>
                  <a:ea typeface="+mn-ea"/>
                  <a:cs typeface="+mn-cs"/>
                </a:rPr>
                <a:t>stupro</a:t>
              </a:r>
              <a:r>
                <a:rPr kumimoji="0" lang="it-IT" sz="2400" b="0" i="0" u="none" strike="noStrike" kern="1200" cap="none" spc="0" normalizeH="0" baseline="0" noProof="0" dirty="0" smtClean="0">
                  <a:ln>
                    <a:noFill/>
                  </a:ln>
                  <a:solidFill>
                    <a:srgbClr val="000000">
                      <a:hueOff val="0"/>
                      <a:satOff val="0"/>
                      <a:lumOff val="0"/>
                      <a:alphaOff val="0"/>
                    </a:srgbClr>
                  </a:solidFill>
                  <a:effectLst/>
                  <a:uLnTx/>
                  <a:uFillTx/>
                  <a:latin typeface="Calibri"/>
                  <a:ea typeface="+mn-ea"/>
                  <a:cs typeface="+mn-cs"/>
                </a:rPr>
                <a:t> e si colpevolizza la vittima</a:t>
              </a:r>
              <a:endParaRPr kumimoji="0" lang="it-IT" sz="2400" b="0" i="0" u="none" strike="noStrike" kern="1200" cap="none" spc="0" normalizeH="0" baseline="0" noProof="0" dirty="0">
                <a:ln>
                  <a:noFill/>
                </a:ln>
                <a:solidFill>
                  <a:srgbClr val="000000">
                    <a:hueOff val="0"/>
                    <a:satOff val="0"/>
                    <a:lumOff val="0"/>
                    <a:alphaOff val="0"/>
                  </a:srgbClr>
                </a:solidFill>
                <a:effectLst/>
                <a:uLnTx/>
                <a:uFillTx/>
                <a:latin typeface="Calibri"/>
                <a:ea typeface="+mn-ea"/>
                <a:cs typeface="+mn-cs"/>
              </a:endParaRPr>
            </a:p>
          </p:txBody>
        </p:sp>
      </p:grpSp>
      <p:grpSp>
        <p:nvGrpSpPr>
          <p:cNvPr id="41" name="Gruppo 40"/>
          <p:cNvGrpSpPr/>
          <p:nvPr/>
        </p:nvGrpSpPr>
        <p:grpSpPr>
          <a:xfrm>
            <a:off x="1852709" y="4395780"/>
            <a:ext cx="7061104" cy="1260000"/>
            <a:chOff x="2219036" y="3433487"/>
            <a:chExt cx="6426906" cy="1100831"/>
          </a:xfrm>
          <a:solidFill>
            <a:schemeClr val="accent1">
              <a:lumMod val="20000"/>
              <a:lumOff val="80000"/>
            </a:schemeClr>
          </a:solidFill>
          <a:effectLst>
            <a:outerShdw blurRad="50800" dist="38100" dir="5400000" algn="t" rotWithShape="0">
              <a:prstClr val="black">
                <a:alpha val="40000"/>
              </a:prstClr>
            </a:outerShdw>
          </a:effectLst>
        </p:grpSpPr>
        <p:sp>
          <p:nvSpPr>
            <p:cNvPr id="42" name="Arrotonda angolo stesso lato rettangolo 41"/>
            <p:cNvSpPr/>
            <p:nvPr/>
          </p:nvSpPr>
          <p:spPr>
            <a:xfrm rot="5400000">
              <a:off x="4882073" y="770450"/>
              <a:ext cx="1100831" cy="6426906"/>
            </a:xfrm>
            <a:prstGeom prst="round2SameRect">
              <a:avLst/>
            </a:prstGeom>
            <a:grp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Arrotonda angolo stesso lato rettangolo 4"/>
            <p:cNvSpPr/>
            <p:nvPr/>
          </p:nvSpPr>
          <p:spPr>
            <a:xfrm>
              <a:off x="2219036" y="3487225"/>
              <a:ext cx="6373168" cy="99335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it-IT" sz="2400" kern="1200" dirty="0" smtClean="0"/>
                <a:t>Tanto più </a:t>
              </a:r>
              <a:r>
                <a:rPr lang="it-IT" sz="2400" b="1" kern="1200" dirty="0" smtClean="0"/>
                <a:t>si rifiutano i miti </a:t>
              </a:r>
              <a:r>
                <a:rPr lang="it-IT" sz="2400" kern="1200" dirty="0" smtClean="0"/>
                <a:t>sullo stupro, maggiore è la </a:t>
              </a:r>
              <a:r>
                <a:rPr lang="it-IT" sz="2400" b="1" kern="1200" dirty="0" smtClean="0"/>
                <a:t>propensione a intervenire efficacemente </a:t>
              </a:r>
              <a:r>
                <a:rPr lang="it-IT" sz="2400" kern="1200" dirty="0" smtClean="0"/>
                <a:t>in casi di violenza sessuale</a:t>
              </a:r>
              <a:endParaRPr lang="it-IT" sz="2400" kern="1200" dirty="0"/>
            </a:p>
          </p:txBody>
        </p:sp>
      </p:grpSp>
      <p:sp>
        <p:nvSpPr>
          <p:cNvPr id="29" name="CasellaDiTesto 28"/>
          <p:cNvSpPr txBox="1"/>
          <p:nvPr/>
        </p:nvSpPr>
        <p:spPr>
          <a:xfrm>
            <a:off x="914400" y="2028910"/>
            <a:ext cx="7996706" cy="523220"/>
          </a:xfrm>
          <a:prstGeom prst="rect">
            <a:avLst/>
          </a:prstGeom>
          <a:solidFill>
            <a:schemeClr val="bg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b="1" dirty="0" smtClean="0"/>
              <a:t>CREDENZE SESSISTE E MITI SULLO STUPRO</a:t>
            </a:r>
            <a:endParaRPr lang="it-IT" sz="2800" b="1" dirty="0"/>
          </a:p>
        </p:txBody>
      </p:sp>
    </p:spTree>
    <p:extLst>
      <p:ext uri="{BB962C8B-B14F-4D97-AF65-F5344CB8AC3E}">
        <p14:creationId xmlns:p14="http://schemas.microsoft.com/office/powerpoint/2010/main" val="219356814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par>
                                <p:cTn id="15" presetID="2" presetClass="entr" presetSubtype="2"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3" presetClass="entr" presetSubtype="1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          Discussione </a:t>
            </a:r>
            <a:r>
              <a:rPr lang="it-IT" b="1" dirty="0"/>
              <a:t>dei risultati</a:t>
            </a:r>
            <a:endParaRPr lang="it-IT" dirty="0"/>
          </a:p>
        </p:txBody>
      </p:sp>
      <p:sp>
        <p:nvSpPr>
          <p:cNvPr id="3" name="Segnaposto contenuto 2"/>
          <p:cNvSpPr>
            <a:spLocks noGrp="1"/>
          </p:cNvSpPr>
          <p:nvPr>
            <p:ph sz="half" idx="1"/>
          </p:nvPr>
        </p:nvSpPr>
        <p:spPr>
          <a:xfrm>
            <a:off x="496715" y="2595563"/>
            <a:ext cx="3976507" cy="4121326"/>
          </a:xfrm>
        </p:spPr>
        <p:txBody>
          <a:bodyPr>
            <a:noAutofit/>
          </a:bodyPr>
          <a:lstStyle/>
          <a:p>
            <a:pPr algn="just"/>
            <a:r>
              <a:rPr lang="it-IT" sz="2600" dirty="0">
                <a:solidFill>
                  <a:srgbClr val="000000"/>
                </a:solidFill>
              </a:rPr>
              <a:t>Hanno </a:t>
            </a:r>
            <a:r>
              <a:rPr lang="it-IT" sz="2600" b="1" dirty="0">
                <a:solidFill>
                  <a:srgbClr val="000000"/>
                </a:solidFill>
              </a:rPr>
              <a:t>credenze sessiste ostili</a:t>
            </a:r>
            <a:r>
              <a:rPr lang="it-IT" sz="2600" dirty="0">
                <a:solidFill>
                  <a:srgbClr val="000000"/>
                </a:solidFill>
              </a:rPr>
              <a:t> verso gli </a:t>
            </a:r>
            <a:r>
              <a:rPr lang="it-IT" sz="2600" dirty="0" smtClean="0">
                <a:solidFill>
                  <a:srgbClr val="000000"/>
                </a:solidFill>
              </a:rPr>
              <a:t>uomini</a:t>
            </a:r>
            <a:r>
              <a:rPr lang="it-IT" sz="2600" dirty="0">
                <a:solidFill>
                  <a:srgbClr val="000000"/>
                </a:solidFill>
              </a:rPr>
              <a:t> </a:t>
            </a:r>
            <a:r>
              <a:rPr lang="it-IT" sz="2600" dirty="0" smtClean="0">
                <a:solidFill>
                  <a:srgbClr val="000000"/>
                </a:solidFill>
              </a:rPr>
              <a:t>(</a:t>
            </a:r>
            <a:r>
              <a:rPr lang="it-IT" sz="2600" dirty="0">
                <a:solidFill>
                  <a:srgbClr val="000000"/>
                </a:solidFill>
              </a:rPr>
              <a:t>HM</a:t>
            </a:r>
            <a:r>
              <a:rPr lang="it-IT" sz="2600" dirty="0" smtClean="0">
                <a:solidFill>
                  <a:srgbClr val="000000"/>
                </a:solidFill>
              </a:rPr>
              <a:t>) e non giustificano il sistema sociale esistente (GSJS)</a:t>
            </a:r>
          </a:p>
          <a:p>
            <a:pPr algn="just"/>
            <a:r>
              <a:rPr lang="it-IT" sz="2600" dirty="0" smtClean="0">
                <a:solidFill>
                  <a:srgbClr val="000000"/>
                </a:solidFill>
              </a:rPr>
              <a:t>Sono più propense </a:t>
            </a:r>
            <a:r>
              <a:rPr lang="it-IT" sz="2600" dirty="0">
                <a:solidFill>
                  <a:srgbClr val="000000"/>
                </a:solidFill>
              </a:rPr>
              <a:t>a compiere </a:t>
            </a:r>
            <a:r>
              <a:rPr lang="it-IT" sz="2600" b="1" dirty="0">
                <a:solidFill>
                  <a:srgbClr val="000000"/>
                </a:solidFill>
              </a:rPr>
              <a:t>azioni </a:t>
            </a:r>
            <a:r>
              <a:rPr lang="it-IT" sz="2600" b="1" dirty="0" smtClean="0">
                <a:solidFill>
                  <a:srgbClr val="000000"/>
                </a:solidFill>
              </a:rPr>
              <a:t>positive prosociali </a:t>
            </a:r>
            <a:r>
              <a:rPr lang="it-IT" sz="2600" dirty="0">
                <a:solidFill>
                  <a:srgbClr val="000000"/>
                </a:solidFill>
              </a:rPr>
              <a:t>per impedire episodi di violenza (BES)</a:t>
            </a:r>
          </a:p>
          <a:p>
            <a:pPr algn="just"/>
            <a:endParaRPr lang="it-IT" sz="2400" dirty="0">
              <a:solidFill>
                <a:srgbClr val="000000"/>
              </a:solidFill>
            </a:endParaRPr>
          </a:p>
          <a:p>
            <a:pPr algn="just"/>
            <a:endParaRPr lang="it-IT" sz="2400" dirty="0"/>
          </a:p>
        </p:txBody>
      </p:sp>
      <p:sp>
        <p:nvSpPr>
          <p:cNvPr id="4" name="Segnaposto contenuto 3"/>
          <p:cNvSpPr>
            <a:spLocks noGrp="1"/>
          </p:cNvSpPr>
          <p:nvPr>
            <p:ph sz="half" idx="2"/>
          </p:nvPr>
        </p:nvSpPr>
        <p:spPr>
          <a:xfrm>
            <a:off x="4713111" y="2595563"/>
            <a:ext cx="4197993" cy="4121326"/>
          </a:xfrm>
        </p:spPr>
        <p:txBody>
          <a:bodyPr>
            <a:normAutofit/>
          </a:bodyPr>
          <a:lstStyle/>
          <a:p>
            <a:r>
              <a:rPr lang="it-IT" sz="2600" dirty="0" smtClean="0">
                <a:solidFill>
                  <a:srgbClr val="000000"/>
                </a:solidFill>
              </a:rPr>
              <a:t>Hanno </a:t>
            </a:r>
            <a:r>
              <a:rPr lang="it-IT" sz="2600" b="1" dirty="0" smtClean="0">
                <a:solidFill>
                  <a:srgbClr val="000000"/>
                </a:solidFill>
              </a:rPr>
              <a:t>credenze sessiste ambivalenti </a:t>
            </a:r>
            <a:r>
              <a:rPr lang="it-IT" sz="2600" dirty="0" smtClean="0">
                <a:solidFill>
                  <a:srgbClr val="000000"/>
                </a:solidFill>
              </a:rPr>
              <a:t>verso donne (HS) e uomini (BM)</a:t>
            </a:r>
          </a:p>
          <a:p>
            <a:endParaRPr lang="it-IT" sz="3600" dirty="0" smtClean="0">
              <a:solidFill>
                <a:srgbClr val="000000"/>
              </a:solidFill>
            </a:endParaRPr>
          </a:p>
          <a:p>
            <a:r>
              <a:rPr lang="it-IT" sz="2600" dirty="0" smtClean="0">
                <a:solidFill>
                  <a:srgbClr val="000000"/>
                </a:solidFill>
              </a:rPr>
              <a:t>Accettano i </a:t>
            </a:r>
            <a:r>
              <a:rPr lang="it-IT" sz="2600" b="1" dirty="0" smtClean="0">
                <a:solidFill>
                  <a:srgbClr val="000000"/>
                </a:solidFill>
              </a:rPr>
              <a:t>miti sullo stupro</a:t>
            </a:r>
            <a:r>
              <a:rPr lang="it-IT" sz="2600" dirty="0" smtClean="0">
                <a:solidFill>
                  <a:srgbClr val="000000"/>
                </a:solidFill>
              </a:rPr>
              <a:t>, soprattutto quelli che </a:t>
            </a:r>
            <a:r>
              <a:rPr lang="it-IT" sz="2600" u="sng" dirty="0" smtClean="0">
                <a:solidFill>
                  <a:srgbClr val="000000"/>
                </a:solidFill>
              </a:rPr>
              <a:t>colpevolizzano</a:t>
            </a:r>
            <a:r>
              <a:rPr lang="it-IT" sz="2600" dirty="0" smtClean="0">
                <a:solidFill>
                  <a:srgbClr val="000000"/>
                </a:solidFill>
              </a:rPr>
              <a:t> la donna abusata (IRMA)</a:t>
            </a:r>
            <a:endParaRPr lang="it-IT" sz="2600" dirty="0">
              <a:solidFill>
                <a:srgbClr val="000000"/>
              </a:solidFill>
            </a:endParaRPr>
          </a:p>
        </p:txBody>
      </p:sp>
      <p:pic>
        <p:nvPicPr>
          <p:cNvPr id="5" name="Immagine 4" descr="logo-scuole-insieme.jpg"/>
          <p:cNvPicPr>
            <a:picLocks noChangeAspect="1"/>
          </p:cNvPicPr>
          <p:nvPr/>
        </p:nvPicPr>
        <p:blipFill rotWithShape="1">
          <a:blip r:embed="rId2">
            <a:extLst>
              <a:ext uri="{28A0092B-C50C-407E-A947-70E740481C1C}">
                <a14:useLocalDpi xmlns:a14="http://schemas.microsoft.com/office/drawing/2010/main" val="0"/>
              </a:ext>
            </a:extLst>
          </a:blip>
          <a:srcRect l="12261" r="13104" b="22423"/>
          <a:stretch/>
        </p:blipFill>
        <p:spPr>
          <a:xfrm>
            <a:off x="914400" y="200530"/>
            <a:ext cx="885423" cy="903731"/>
          </a:xfrm>
          <a:prstGeom prst="rect">
            <a:avLst/>
          </a:prstGeom>
        </p:spPr>
      </p:pic>
      <p:pic>
        <p:nvPicPr>
          <p:cNvPr id="6" name="Immagine 5" descr="logo-ministero.jpg"/>
          <p:cNvPicPr>
            <a:picLocks noChangeAspect="1"/>
          </p:cNvPicPr>
          <p:nvPr/>
        </p:nvPicPr>
        <p:blipFill rotWithShape="1">
          <a:blip r:embed="rId3">
            <a:extLst>
              <a:ext uri="{28A0092B-C50C-407E-A947-70E740481C1C}">
                <a14:useLocalDpi xmlns:a14="http://schemas.microsoft.com/office/drawing/2010/main" val="0"/>
              </a:ext>
            </a:extLst>
          </a:blip>
          <a:srcRect t="8071" b="8566"/>
          <a:stretch/>
        </p:blipFill>
        <p:spPr>
          <a:xfrm>
            <a:off x="5334525" y="191214"/>
            <a:ext cx="3576580" cy="889131"/>
          </a:xfrm>
          <a:prstGeom prst="rect">
            <a:avLst/>
          </a:prstGeom>
        </p:spPr>
      </p:pic>
      <p:sp>
        <p:nvSpPr>
          <p:cNvPr id="7" name="CasellaDiTesto 6"/>
          <p:cNvSpPr txBox="1"/>
          <p:nvPr/>
        </p:nvSpPr>
        <p:spPr>
          <a:xfrm>
            <a:off x="1157111" y="2122922"/>
            <a:ext cx="2892777" cy="461665"/>
          </a:xfrm>
          <a:prstGeom prst="rect">
            <a:avLst/>
          </a:prstGeom>
          <a:solidFill>
            <a:srgbClr val="FFE5CC"/>
          </a:solidFill>
          <a:ln>
            <a:solidFill>
              <a:srgbClr val="FF7F01"/>
            </a:solidFill>
          </a:ln>
        </p:spPr>
        <p:txBody>
          <a:bodyPr wrap="square" rtlCol="0">
            <a:spAutoFit/>
          </a:bodyPr>
          <a:lstStyle/>
          <a:p>
            <a:pPr algn="ctr"/>
            <a:r>
              <a:rPr lang="it-IT" sz="2400" b="1" dirty="0" smtClean="0"/>
              <a:t>LE FEMMINE</a:t>
            </a:r>
            <a:r>
              <a:rPr lang="is-IS" sz="2400" b="1" dirty="0" smtClean="0"/>
              <a:t>…</a:t>
            </a:r>
            <a:endParaRPr lang="it-IT" sz="2400" b="1" dirty="0"/>
          </a:p>
        </p:txBody>
      </p:sp>
      <p:sp>
        <p:nvSpPr>
          <p:cNvPr id="8" name="CasellaDiTesto 7"/>
          <p:cNvSpPr txBox="1"/>
          <p:nvPr/>
        </p:nvSpPr>
        <p:spPr>
          <a:xfrm>
            <a:off x="5461000" y="2122922"/>
            <a:ext cx="2779889" cy="461665"/>
          </a:xfrm>
          <a:prstGeom prst="rect">
            <a:avLst/>
          </a:prstGeom>
          <a:solidFill>
            <a:srgbClr val="FFE5CC"/>
          </a:solidFill>
          <a:ln>
            <a:solidFill>
              <a:schemeClr val="accent1"/>
            </a:solidFill>
          </a:ln>
        </p:spPr>
        <p:txBody>
          <a:bodyPr wrap="square" rtlCol="0">
            <a:spAutoFit/>
          </a:bodyPr>
          <a:lstStyle/>
          <a:p>
            <a:pPr algn="ctr"/>
            <a:r>
              <a:rPr lang="it-IT" sz="2400" b="1" dirty="0" smtClean="0"/>
              <a:t>I MASCHI</a:t>
            </a:r>
            <a:r>
              <a:rPr lang="is-IS" sz="2400" b="1" dirty="0" smtClean="0"/>
              <a:t>…</a:t>
            </a:r>
            <a:endParaRPr lang="it-IT" sz="2400" b="1" dirty="0"/>
          </a:p>
        </p:txBody>
      </p:sp>
      <p:sp>
        <p:nvSpPr>
          <p:cNvPr id="9" name="Diverso da 8"/>
          <p:cNvSpPr/>
          <p:nvPr/>
        </p:nvSpPr>
        <p:spPr>
          <a:xfrm>
            <a:off x="4247443" y="2060224"/>
            <a:ext cx="903639" cy="592666"/>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87196857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1" animBg="1"/>
      <p:bldP spid="8" grpId="0" animBg="1"/>
      <p:bldP spid="9" grpId="0" animBg="1"/>
    </p:bldLst>
  </p:timing>
</p:sld>
</file>

<file path=ppt/theme/theme1.xml><?xml version="1.0" encoding="utf-8"?>
<a:theme xmlns:a="http://schemas.openxmlformats.org/drawingml/2006/main" name="Perception">
  <a:themeElements>
    <a:clrScheme name="Impostazioni personalizzate 13">
      <a:dk1>
        <a:srgbClr val="000000"/>
      </a:dk1>
      <a:lt1>
        <a:srgbClr val="FFFFFF"/>
      </a:lt1>
      <a:dk2>
        <a:srgbClr val="FF8000"/>
      </a:dk2>
      <a:lt2>
        <a:srgbClr val="FF8000"/>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Percezione.thmx</Template>
  <TotalTime>10322</TotalTime>
  <Words>1771</Words>
  <Application>Microsoft Macintosh PowerPoint</Application>
  <PresentationFormat>Presentazione su schermo (4:3)</PresentationFormat>
  <Paragraphs>144</Paragraphs>
  <Slides>17</Slides>
  <Notes>12</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Perception</vt:lpstr>
      <vt:lpstr>Presentazione di PowerPoint</vt:lpstr>
      <vt:lpstr>IL QUESTIONARIO</vt:lpstr>
      <vt:lpstr>La Cornice Teorica</vt:lpstr>
      <vt:lpstr>Ipotesi di ricerca:  Sessismo Ambivalente</vt:lpstr>
      <vt:lpstr>Ipotesi di ricerca:  Differenze di Genere</vt:lpstr>
      <vt:lpstr>Procedure e Strumenti</vt:lpstr>
      <vt:lpstr>Campione</vt:lpstr>
      <vt:lpstr>Discussione dei risultati</vt:lpstr>
      <vt:lpstr>          Discussione dei risultati</vt:lpstr>
      <vt:lpstr>Discussione dei risultati</vt:lpstr>
      <vt:lpstr>Discussione dei risultati</vt:lpstr>
      <vt:lpstr>Prospettive Future</vt:lpstr>
      <vt:lpstr>Presentazione di PowerPoint</vt:lpstr>
      <vt:lpstr>Riferimenti Bibliografici</vt:lpstr>
      <vt:lpstr>Riferimenti Bibliografici</vt:lpstr>
      <vt:lpstr>Riferimenti Bibliografici</vt:lpstr>
      <vt:lpstr>Riferimenti Sitografici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Elena</dc:creator>
  <cp:lastModifiedBy>Elena</cp:lastModifiedBy>
  <cp:revision>416</cp:revision>
  <dcterms:created xsi:type="dcterms:W3CDTF">2017-09-11T20:20:39Z</dcterms:created>
  <dcterms:modified xsi:type="dcterms:W3CDTF">2017-11-27T22:12:59Z</dcterms:modified>
</cp:coreProperties>
</file>